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60" r:id="rId4"/>
    <p:sldId id="261" r:id="rId5"/>
    <p:sldId id="267" r:id="rId6"/>
    <p:sldId id="268" r:id="rId7"/>
    <p:sldId id="269" r:id="rId8"/>
    <p:sldId id="258" r:id="rId9"/>
    <p:sldId id="259" r:id="rId10"/>
    <p:sldId id="266" r:id="rId11"/>
    <p:sldId id="263" r:id="rId12"/>
    <p:sldId id="272" r:id="rId13"/>
    <p:sldId id="264" r:id="rId14"/>
    <p:sldId id="274" r:id="rId1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圆角矩形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副标题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28" name="日期占位符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9" name="灯片编号占位符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标题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内容占位符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圆角矩形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内容占位符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13" name="内容占位符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圆角矩形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内容占位符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11" name="矩形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矩形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/>
              <a:t>单击图标添加图片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圆角矩形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标题占位符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13" name="文本占位符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14" name="日期占位符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2024/10/30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23" name="灯片编号占位符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7134252" cy="3014682"/>
          </a:xfrm>
        </p:spPr>
        <p:txBody>
          <a:bodyPr/>
          <a:lstStyle/>
          <a:p>
            <a:endParaRPr lang="en-US" altLang="zh-CN" dirty="0"/>
          </a:p>
          <a:p>
            <a:r>
              <a:rPr lang="zh-CN" altLang="en-US" dirty="0"/>
              <a:t>                                    </a:t>
            </a:r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                                </a:t>
            </a:r>
            <a:r>
              <a:rPr lang="zh-CN" altLang="en-US" dirty="0"/>
              <a:t>第</a:t>
            </a:r>
            <a:r>
              <a:rPr lang="en-US" altLang="zh-CN" dirty="0"/>
              <a:t>910</a:t>
            </a:r>
            <a:r>
              <a:rPr lang="zh-CN" altLang="en-US" dirty="0"/>
              <a:t>医院疾控科  廖清华</a:t>
            </a: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472518" cy="1780194"/>
          </a:xfrm>
        </p:spPr>
        <p:txBody>
          <a:bodyPr/>
          <a:lstStyle/>
          <a:p>
            <a:r>
              <a:rPr lang="zh-CN" altLang="en-US" dirty="0"/>
              <a:t>艾滋病职业暴露后预防与阻断中国  </a:t>
            </a:r>
            <a:br>
              <a:rPr altLang="zh-CN" dirty="0"/>
            </a:br>
            <a:r>
              <a:rPr altLang="zh-CN" dirty="0"/>
              <a:t>                      </a:t>
            </a:r>
            <a:r>
              <a:rPr altLang="zh-CN" sz="2800" dirty="0"/>
              <a:t>——</a:t>
            </a:r>
            <a:r>
              <a:rPr lang="zh-CN" altLang="en-US" sz="2800" dirty="0"/>
              <a:t>艾滋病诊疗指南（</a:t>
            </a:r>
            <a:r>
              <a:rPr sz="2800" dirty="0"/>
              <a:t>2024</a:t>
            </a:r>
            <a:r>
              <a:rPr lang="zh-CN" altLang="en-US" sz="2800" dirty="0"/>
              <a:t>版）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714348" y="274638"/>
            <a:ext cx="7972452" cy="1011222"/>
          </a:xfrm>
        </p:spPr>
        <p:txBody>
          <a:bodyPr>
            <a:normAutofit/>
          </a:bodyPr>
          <a:lstStyle/>
          <a:p>
            <a:r>
              <a:rPr lang="zh-CN" altLang="en-US" sz="3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用药提醒：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357158" y="1643050"/>
            <a:ext cx="4306282" cy="437675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zh-CN" dirty="0"/>
              <a:t>1.</a:t>
            </a:r>
            <a:r>
              <a:rPr lang="zh-CN" altLang="en-US" dirty="0"/>
              <a:t>如果无法及时获得药物，即使超过</a:t>
            </a:r>
            <a:r>
              <a:rPr lang="en-US" dirty="0"/>
              <a:t>72</a:t>
            </a:r>
            <a:r>
              <a:rPr lang="zh-CN" altLang="en-US" dirty="0"/>
              <a:t>小时也建议服药，但是动物研究结果显示预防效果会下降。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en-US" dirty="0"/>
              <a:t>2. </a:t>
            </a:r>
            <a:r>
              <a:rPr lang="zh-CN" altLang="en-US" dirty="0"/>
              <a:t>即使超过</a:t>
            </a:r>
            <a:r>
              <a:rPr lang="en-US" dirty="0"/>
              <a:t>24</a:t>
            </a:r>
            <a:r>
              <a:rPr lang="zh-CN" altLang="en-US" dirty="0"/>
              <a:t>小时，也建议进行预防用药，可以将病毒局限在感染部位，随着感染细胞的死亡，病毒也会随之死亡。</a:t>
            </a:r>
          </a:p>
          <a:p>
            <a:endParaRPr lang="zh-CN" altLang="en-US" dirty="0"/>
          </a:p>
        </p:txBody>
      </p:sp>
      <p:pic>
        <p:nvPicPr>
          <p:cNvPr id="6" name="内容占位符 5" descr="E:\SYSTEM\Documents\WeChat Files\wxid_bk9beitxci6p22\FileStorage\Temp\00636525ee906516ccc28c4cbd7d25e.jpg"/>
          <p:cNvPicPr>
            <a:picLocks noGrp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94" y="1928802"/>
            <a:ext cx="3500462" cy="27146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六、</a:t>
            </a:r>
            <a:r>
              <a:rPr lang="en-US" sz="3600" dirty="0"/>
              <a:t>HIV</a:t>
            </a:r>
            <a:r>
              <a:rPr lang="zh-CN" altLang="en-US" sz="3600" dirty="0"/>
              <a:t>职业暴露后的监测：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914400" y="1857364"/>
            <a:ext cx="7658128" cy="4162436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发生</a:t>
            </a:r>
            <a:r>
              <a:rPr lang="en-US" sz="2800" dirty="0"/>
              <a:t>HIV</a:t>
            </a:r>
            <a:r>
              <a:rPr lang="zh-CN" altLang="en-US" sz="2800" dirty="0"/>
              <a:t>职业暴露后无论是否服药，暴露者都要立即、</a:t>
            </a:r>
            <a:r>
              <a:rPr lang="en-US" sz="2800" dirty="0"/>
              <a:t>4</a:t>
            </a:r>
            <a:r>
              <a:rPr lang="zh-CN" altLang="en-US" sz="2800" dirty="0"/>
              <a:t>周、</a:t>
            </a:r>
            <a:r>
              <a:rPr lang="en-US" sz="2800" dirty="0"/>
              <a:t>8</a:t>
            </a:r>
            <a:r>
              <a:rPr lang="zh-CN" altLang="en-US" sz="2800" dirty="0"/>
              <a:t>周、</a:t>
            </a:r>
            <a:r>
              <a:rPr lang="en-US" sz="2800" dirty="0"/>
              <a:t>12</a:t>
            </a:r>
            <a:r>
              <a:rPr lang="zh-CN" altLang="en-US" sz="2800" dirty="0"/>
              <a:t>周检测</a:t>
            </a:r>
            <a:r>
              <a:rPr lang="en-US" sz="2800" dirty="0"/>
              <a:t>HIV</a:t>
            </a:r>
            <a:r>
              <a:rPr lang="zh-CN" altLang="en-US" sz="2800" dirty="0"/>
              <a:t>抗体，必要时延长至</a:t>
            </a:r>
            <a:r>
              <a:rPr lang="en-US" sz="2800" dirty="0"/>
              <a:t>24</a:t>
            </a:r>
            <a:r>
              <a:rPr lang="zh-CN" altLang="en-US" sz="2800" dirty="0"/>
              <a:t>周（</a:t>
            </a:r>
            <a:r>
              <a:rPr lang="en-US" altLang="zh-CN" sz="2800" dirty="0"/>
              <a:t>2021</a:t>
            </a:r>
            <a:r>
              <a:rPr lang="zh-CN" altLang="en-US" sz="2800" dirty="0"/>
              <a:t>版规定</a:t>
            </a:r>
            <a:r>
              <a:rPr lang="en-US" altLang="zh-CN" sz="2800" dirty="0"/>
              <a:t>24</a:t>
            </a:r>
            <a:r>
              <a:rPr lang="zh-CN" altLang="en-US" sz="2800" dirty="0"/>
              <a:t>周监测）。</a:t>
            </a:r>
            <a:endParaRPr lang="en-US" altLang="zh-CN" sz="2800" dirty="0"/>
          </a:p>
          <a:p>
            <a:r>
              <a:rPr lang="zh-CN" altLang="en-US" sz="2800" dirty="0"/>
              <a:t>对合并</a:t>
            </a:r>
            <a:r>
              <a:rPr lang="en-US" sz="2800" dirty="0"/>
              <a:t>HBV</a:t>
            </a:r>
            <a:r>
              <a:rPr lang="zh-CN" altLang="en-US" sz="2800" dirty="0"/>
              <a:t>感染的暴露者，注意停药后对</a:t>
            </a:r>
            <a:r>
              <a:rPr lang="en-US" sz="2800" dirty="0"/>
              <a:t>HBV</a:t>
            </a:r>
            <a:r>
              <a:rPr lang="zh-CN" altLang="en-US" sz="2800" dirty="0"/>
              <a:t>相关指标进行监测。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357166"/>
            <a:ext cx="7772400" cy="928694"/>
          </a:xfrm>
        </p:spPr>
        <p:txBody>
          <a:bodyPr>
            <a:normAutofit fontScale="90000"/>
          </a:bodyPr>
          <a:lstStyle/>
          <a:p>
            <a:br>
              <a:rPr lang="en-US" altLang="zh-CN" dirty="0"/>
            </a:br>
            <a:br>
              <a:rPr lang="en-US" altLang="zh-CN" dirty="0"/>
            </a:br>
            <a:r>
              <a:rPr lang="zh-CN" altLang="en-US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艾滋病检测方法：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642910" y="1447800"/>
            <a:ext cx="8043890" cy="457200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70000"/>
              </a:lnSpc>
            </a:pPr>
            <a:r>
              <a:rPr lang="en-US" altLang="zh-CN" sz="2800" dirty="0"/>
              <a:t>1.</a:t>
            </a:r>
            <a:r>
              <a:rPr lang="zh-CN" altLang="en-US" sz="2800" dirty="0"/>
              <a:t>第三代试剂盒检测：使用艾滋病抗体检测，感染</a:t>
            </a:r>
            <a:r>
              <a:rPr lang="en-US" altLang="zh-CN" sz="2800" dirty="0"/>
              <a:t>3-4</a:t>
            </a:r>
            <a:r>
              <a:rPr lang="zh-CN" altLang="en-US" sz="2800" dirty="0"/>
              <a:t>周可以发现是否感染</a:t>
            </a:r>
            <a:r>
              <a:rPr lang="en-US" altLang="zh-CN" sz="2800" dirty="0"/>
              <a:t>HIV</a:t>
            </a:r>
            <a:r>
              <a:rPr lang="zh-CN" altLang="en-US" sz="2800" dirty="0"/>
              <a:t>病毒。可以用来进行居家检测。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en-US" altLang="zh-CN" sz="2800" dirty="0"/>
              <a:t>2.</a:t>
            </a:r>
            <a:r>
              <a:rPr lang="zh-CN" altLang="en-US" sz="2800" dirty="0"/>
              <a:t>第四代检测：即艾滋病特异性抗体联合</a:t>
            </a:r>
            <a:r>
              <a:rPr lang="en-US" altLang="zh-CN" sz="2800" dirty="0"/>
              <a:t>P24</a:t>
            </a:r>
            <a:r>
              <a:rPr lang="zh-CN" altLang="en-US" sz="2800" dirty="0"/>
              <a:t>抗原检测，同时检测</a:t>
            </a:r>
            <a:r>
              <a:rPr lang="en-US" altLang="zh-CN" sz="2800" dirty="0"/>
              <a:t>HIV</a:t>
            </a:r>
            <a:r>
              <a:rPr lang="zh-CN" altLang="en-US" sz="2800" dirty="0"/>
              <a:t>抗体和抗原，大部分患者在感染</a:t>
            </a:r>
            <a:r>
              <a:rPr lang="en-US" altLang="zh-CN" sz="2800" dirty="0"/>
              <a:t>2-3</a:t>
            </a:r>
            <a:r>
              <a:rPr lang="zh-CN" altLang="en-US" sz="2800" dirty="0"/>
              <a:t>周进行此项检测可以发现是否感染</a:t>
            </a:r>
            <a:r>
              <a:rPr lang="en-US" altLang="zh-CN" sz="2800" dirty="0"/>
              <a:t>HIV</a:t>
            </a:r>
            <a:r>
              <a:rPr lang="zh-CN" altLang="en-US" sz="2800" dirty="0"/>
              <a:t>病毒。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en-US" altLang="zh-CN" sz="2800" dirty="0"/>
              <a:t>3.</a:t>
            </a:r>
            <a:r>
              <a:rPr lang="zh-CN" altLang="en-US" sz="2800" dirty="0"/>
              <a:t>核酸检测：利用</a:t>
            </a:r>
            <a:r>
              <a:rPr lang="en-US" altLang="zh-CN" sz="2800" dirty="0"/>
              <a:t>PCR</a:t>
            </a:r>
            <a:r>
              <a:rPr lang="zh-CN" altLang="en-US" sz="2800" dirty="0"/>
              <a:t>方法。当经过</a:t>
            </a:r>
            <a:r>
              <a:rPr lang="en-US" altLang="zh-CN" sz="2800" dirty="0"/>
              <a:t>7-10</a:t>
            </a:r>
            <a:r>
              <a:rPr lang="zh-CN" altLang="en-US" sz="2800" dirty="0"/>
              <a:t>通过</a:t>
            </a:r>
            <a:r>
              <a:rPr lang="en-US" altLang="zh-CN" sz="2800" dirty="0"/>
              <a:t>HIV-RNA</a:t>
            </a:r>
            <a:r>
              <a:rPr lang="zh-CN" altLang="en-US" sz="2800" dirty="0"/>
              <a:t>检测可以可患者体内检测到艾滋病病毒。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1371600" y="274638"/>
            <a:ext cx="7772400" cy="1143000"/>
          </a:xfrm>
        </p:spPr>
        <p:txBody>
          <a:bodyPr>
            <a:normAutofit fontScale="90000"/>
          </a:bodyPr>
          <a:lstStyle/>
          <a:p>
            <a:br>
              <a:rPr lang="zh-CN" altLang="en-US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4294967295"/>
          </p:nvPr>
        </p:nvSpPr>
        <p:spPr>
          <a:xfrm>
            <a:off x="642910" y="500042"/>
            <a:ext cx="8001056" cy="542927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zh-CN" altLang="en-US" sz="4600" dirty="0"/>
              <a:t>注意事项： </a:t>
            </a:r>
            <a:endParaRPr lang="en-US" altLang="zh-CN" sz="4600" dirty="0"/>
          </a:p>
          <a:p>
            <a:pPr>
              <a:lnSpc>
                <a:spcPct val="170000"/>
              </a:lnSpc>
            </a:pPr>
            <a:r>
              <a:rPr lang="zh-CN" altLang="en-US" sz="3300" dirty="0"/>
              <a:t>①任何阻断都是在当事人自愿的前提下开展和实施，并签署知情同意书，强调规范随访。</a:t>
            </a:r>
            <a:endParaRPr lang="en-US" altLang="zh-CN" sz="3300" dirty="0"/>
          </a:p>
          <a:p>
            <a:pPr>
              <a:lnSpc>
                <a:spcPct val="170000"/>
              </a:lnSpc>
              <a:buNone/>
            </a:pPr>
            <a:r>
              <a:rPr lang="zh-CN" altLang="en-US" sz="3300" dirty="0"/>
              <a:t>②详细询问既往是否实施过暴露前后阻断。</a:t>
            </a:r>
            <a:endParaRPr lang="en-US" altLang="zh-CN" sz="3300" dirty="0"/>
          </a:p>
          <a:p>
            <a:pPr>
              <a:lnSpc>
                <a:spcPct val="170000"/>
              </a:lnSpc>
            </a:pPr>
            <a:r>
              <a:rPr lang="zh-CN" altLang="en-US" sz="3300" dirty="0"/>
              <a:t>③关注阻断前的</a:t>
            </a:r>
            <a:r>
              <a:rPr lang="en-US" sz="3300" dirty="0"/>
              <a:t>HBV</a:t>
            </a:r>
            <a:r>
              <a:rPr lang="zh-CN" altLang="en-US" sz="3300" dirty="0"/>
              <a:t>感染状态、肝肾功能和血常规的基线检测。</a:t>
            </a:r>
            <a:endParaRPr lang="en-US" altLang="zh-CN" sz="3300" dirty="0"/>
          </a:p>
          <a:p>
            <a:pPr>
              <a:lnSpc>
                <a:spcPct val="170000"/>
              </a:lnSpc>
            </a:pPr>
            <a:r>
              <a:rPr lang="en-US" sz="3300" dirty="0"/>
              <a:t>④</a:t>
            </a:r>
            <a:r>
              <a:rPr lang="zh-CN" altLang="en-US" sz="3300" dirty="0"/>
              <a:t>建议阻断前进行</a:t>
            </a:r>
            <a:r>
              <a:rPr lang="en-US" sz="3300" dirty="0"/>
              <a:t>HIVRNA</a:t>
            </a:r>
            <a:r>
              <a:rPr lang="zh-CN" altLang="en-US" sz="3300" dirty="0"/>
              <a:t>检测，尤其对既往有预防阻断史的人员。</a:t>
            </a:r>
            <a:endParaRPr lang="en-US" altLang="zh-CN" sz="3300" dirty="0"/>
          </a:p>
          <a:p>
            <a:pPr>
              <a:lnSpc>
                <a:spcPct val="170000"/>
              </a:lnSpc>
            </a:pPr>
            <a:r>
              <a:rPr lang="zh-CN" altLang="en-US" sz="3300" dirty="0"/>
              <a:t>⑤预防职业暴露的措施主要是规范操作，做好标准预防。</a:t>
            </a:r>
          </a:p>
          <a:p>
            <a:endParaRPr lang="zh-CN" altLang="en-US" sz="3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E:\SYSTEM\Documents\WeChat Files\wxid_bk9beitxci6p22\FileStorage\Temp\2528e173852949a64360934a98f2621.jpg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"/>
          <a:stretch/>
        </p:blipFill>
        <p:spPr bwMode="auto">
          <a:xfrm>
            <a:off x="-612576" y="0"/>
            <a:ext cx="9756575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5391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sz="2700" dirty="0"/>
            </a:br>
            <a:br>
              <a:rPr lang="zh-CN" altLang="en-US" sz="2800" dirty="0"/>
            </a:br>
            <a:br>
              <a:rPr lang="en-US" sz="2700" dirty="0"/>
            </a:br>
            <a:r>
              <a:rPr lang="en-US" dirty="0"/>
              <a:t> HIV</a:t>
            </a:r>
            <a:r>
              <a:rPr lang="zh-CN" altLang="en-US" dirty="0"/>
              <a:t>职业暴露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539552" y="1447800"/>
            <a:ext cx="4263280" cy="4572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是指卫生保健从业人员或人民警察或其他人员在职业工作中与</a:t>
            </a:r>
            <a:r>
              <a:rPr lang="en-US" sz="2800" dirty="0"/>
              <a:t>HIV</a:t>
            </a:r>
            <a:r>
              <a:rPr lang="zh-CN" altLang="en-US" sz="2800" dirty="0"/>
              <a:t>感染者的血液、组织或其他体液等接触而具有感染</a:t>
            </a:r>
            <a:r>
              <a:rPr lang="en-US" sz="2800" dirty="0"/>
              <a:t>HIV</a:t>
            </a:r>
            <a:r>
              <a:rPr lang="zh-CN" altLang="en-US" sz="2800" dirty="0"/>
              <a:t>的危险。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zh-CN" altLang="en-US" sz="2800" dirty="0"/>
              <a:t>近年来，我国每年报告</a:t>
            </a:r>
            <a:r>
              <a:rPr lang="en-US" sz="2800" dirty="0"/>
              <a:t>HIV</a:t>
            </a:r>
            <a:r>
              <a:rPr lang="zh-CN" altLang="en-US" sz="2800" dirty="0"/>
              <a:t>职业暴露事件约</a:t>
            </a:r>
            <a:r>
              <a:rPr lang="en-US" sz="2800" dirty="0"/>
              <a:t>1000</a:t>
            </a:r>
            <a:r>
              <a:rPr lang="zh-CN" altLang="en-US" sz="2800" dirty="0"/>
              <a:t>例，但还没有发生过暴露者感染</a:t>
            </a:r>
            <a:r>
              <a:rPr lang="en-US" sz="2800" dirty="0"/>
              <a:t>HIV</a:t>
            </a:r>
            <a:r>
              <a:rPr lang="zh-CN" altLang="en-US" sz="2800" dirty="0"/>
              <a:t>的情况。</a:t>
            </a:r>
          </a:p>
        </p:txBody>
      </p:sp>
      <p:pic>
        <p:nvPicPr>
          <p:cNvPr id="6" name="内容占位符 4">
            <a:extLst>
              <a:ext uri="{FF2B5EF4-FFF2-40B4-BE49-F238E27FC236}">
                <a16:creationId xmlns:a16="http://schemas.microsoft.com/office/drawing/2014/main" id="{DAAD2A38-8AFF-4385-ACC9-D3C15BB6A436}"/>
              </a:ext>
            </a:extLst>
          </p:cNvPr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700808"/>
            <a:ext cx="3888432" cy="327780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/>
              <a:t>一、暴露途径及其危险度：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914400" y="1714488"/>
            <a:ext cx="7772400" cy="430531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zh-CN" altLang="en-US" sz="2800" dirty="0"/>
              <a:t>发生职业暴露的途径包括暴露源损伤皮肤（刺伤或割伤等）和暴露源沾染不完整皮肤或黏膜。</a:t>
            </a:r>
            <a:endParaRPr lang="en-US" altLang="zh-CN" sz="2800" dirty="0"/>
          </a:p>
          <a:p>
            <a:pPr>
              <a:lnSpc>
                <a:spcPct val="150000"/>
              </a:lnSpc>
            </a:pPr>
            <a:r>
              <a:rPr lang="zh-CN" altLang="en-US" sz="2800" dirty="0"/>
              <a:t>暴露源为</a:t>
            </a:r>
            <a:r>
              <a:rPr lang="en-US" sz="2800" dirty="0"/>
              <a:t>HIV</a:t>
            </a:r>
            <a:r>
              <a:rPr lang="zh-CN" altLang="en-US" sz="2800" dirty="0"/>
              <a:t>感染者血液，经皮肤损伤暴露感染</a:t>
            </a:r>
            <a:r>
              <a:rPr lang="en-US" sz="2800" dirty="0"/>
              <a:t>HIV</a:t>
            </a:r>
            <a:r>
              <a:rPr lang="zh-CN" altLang="en-US" sz="2800" dirty="0"/>
              <a:t>的危险性为</a:t>
            </a:r>
            <a:r>
              <a:rPr lang="en-US" sz="2800" dirty="0"/>
              <a:t>0.3%</a:t>
            </a:r>
            <a:r>
              <a:rPr lang="zh-CN" altLang="en-US" sz="2800" dirty="0"/>
              <a:t>，经黏膜暴露为</a:t>
            </a:r>
            <a:r>
              <a:rPr lang="en-US" sz="2800" dirty="0"/>
              <a:t>0.09%</a:t>
            </a:r>
            <a:r>
              <a:rPr lang="zh-CN" altLang="en-US" sz="2800" dirty="0"/>
              <a:t>，经不完整皮肤暴露的危险度尚不明确，一般认为＜</a:t>
            </a:r>
            <a:r>
              <a:rPr lang="en-US" sz="2800" dirty="0"/>
              <a:t>0.1%</a:t>
            </a:r>
            <a:r>
              <a:rPr lang="zh-CN" altLang="en-US" sz="2800" dirty="0"/>
              <a:t>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altLang="zh-CN" dirty="0"/>
            </a:br>
            <a:r>
              <a:rPr lang="zh-CN" altLang="en-US" sz="36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暴露源危险度的分级：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914400" y="1643050"/>
            <a:ext cx="7772400" cy="437675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低传染性为病毒载量水平低、暴露源接受</a:t>
            </a:r>
            <a:r>
              <a:rPr lang="en-US" dirty="0"/>
              <a:t>ART</a:t>
            </a:r>
            <a:r>
              <a:rPr lang="zh-CN" altLang="en-US" dirty="0"/>
              <a:t>并取得了持续的病毒学抑制；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高传染性为病毒载量高、</a:t>
            </a:r>
            <a:r>
              <a:rPr lang="en-US" dirty="0"/>
              <a:t>AIDS</a:t>
            </a:r>
            <a:r>
              <a:rPr lang="zh-CN" altLang="en-US" dirty="0"/>
              <a:t>晚期、未接受</a:t>
            </a:r>
            <a:r>
              <a:rPr lang="en-US" dirty="0"/>
              <a:t>ART</a:t>
            </a:r>
            <a:r>
              <a:rPr lang="zh-CN" altLang="en-US" dirty="0"/>
              <a:t>或不规律服药者；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暴露源情况不明为暴露源所处的病程阶段不明、暴露源是否为</a:t>
            </a:r>
            <a:r>
              <a:rPr lang="en-US" dirty="0"/>
              <a:t>HIV</a:t>
            </a:r>
            <a:r>
              <a:rPr lang="zh-CN" altLang="en-US" dirty="0"/>
              <a:t>感染，以及污染的器械或物品所带的病毒载量不明。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zh-CN" altLang="en-US" dirty="0"/>
            </a:br>
            <a:r>
              <a:rPr lang="zh-CN" altLang="en-US" dirty="0"/>
              <a:t>二、</a:t>
            </a:r>
            <a:r>
              <a:rPr lang="en-US" dirty="0"/>
              <a:t>HIV</a:t>
            </a:r>
            <a:r>
              <a:rPr lang="zh-CN" altLang="en-US" dirty="0"/>
              <a:t>职业暴露的预防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914400" y="1714488"/>
            <a:ext cx="4371980" cy="430531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1. </a:t>
            </a:r>
            <a:r>
              <a:rPr lang="zh-CN" altLang="en-US" dirty="0"/>
              <a:t>标准预防原则</a:t>
            </a:r>
            <a:r>
              <a:rPr lang="en-US" dirty="0"/>
              <a:t>:</a:t>
            </a:r>
            <a:r>
              <a:rPr lang="zh-CN" altLang="en-US" dirty="0"/>
              <a:t>医务人员预防</a:t>
            </a:r>
            <a:r>
              <a:rPr lang="en-US" dirty="0"/>
              <a:t>HIV</a:t>
            </a:r>
            <a:r>
              <a:rPr lang="zh-CN" altLang="en-US" dirty="0"/>
              <a:t>感染的防护措施应当遵照标准预防原则，对所有病人的血液、体液及被血液、体液污染的物品均视为具有传染性的病源物质，医务人员接触这些物质时，必须采取防护措施。</a:t>
            </a:r>
          </a:p>
          <a:p>
            <a:endParaRPr lang="zh-CN" altLang="en-US" dirty="0"/>
          </a:p>
        </p:txBody>
      </p:sp>
      <p:pic>
        <p:nvPicPr>
          <p:cNvPr id="5" name="内容占位符 4" descr="E:\SYSTEM\Documents\WeChat Files\wxid_bk9beitxci6p22\FileStorage\Temp\550d3e758710b3b1fcf7d3bfb3e8a13.jpg"/>
          <p:cNvPicPr>
            <a:picLocks noGrp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2" y="2428868"/>
            <a:ext cx="2913054" cy="25146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idx="4294967295"/>
          </p:nvPr>
        </p:nvSpPr>
        <p:spPr>
          <a:xfrm>
            <a:off x="1371600" y="274638"/>
            <a:ext cx="7772400" cy="1143000"/>
          </a:xfrm>
        </p:spPr>
        <p:txBody>
          <a:bodyPr>
            <a:normAutofit/>
          </a:bodyPr>
          <a:lstStyle/>
          <a:p>
            <a:r>
              <a:rPr lang="en-US" sz="2800" dirty="0"/>
              <a:t> </a:t>
            </a:r>
            <a:br>
              <a:rPr lang="zh-CN" altLang="en-US" sz="2800" dirty="0"/>
            </a:b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sz="quarter" idx="4294967295"/>
          </p:nvPr>
        </p:nvSpPr>
        <p:spPr>
          <a:xfrm>
            <a:off x="571472" y="500042"/>
            <a:ext cx="8143932" cy="571504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  <a:buNone/>
            </a:pPr>
            <a:r>
              <a:rPr lang="en-US" sz="3100" dirty="0"/>
              <a:t>2. </a:t>
            </a:r>
            <a:r>
              <a:rPr lang="zh-CN" altLang="en-US" sz="3100" dirty="0"/>
              <a:t>医务人员接触病源物质时，应当采取以下防护措施：</a:t>
            </a:r>
            <a:endParaRPr lang="en-US" altLang="zh-CN" sz="3100" dirty="0"/>
          </a:p>
          <a:p>
            <a:pPr>
              <a:lnSpc>
                <a:spcPct val="160000"/>
              </a:lnSpc>
            </a:pPr>
            <a:r>
              <a:rPr lang="zh-CN" altLang="en-US" sz="3100" dirty="0"/>
              <a:t>（</a:t>
            </a:r>
            <a:r>
              <a:rPr lang="en-US" sz="3100" dirty="0"/>
              <a:t>1</a:t>
            </a:r>
            <a:r>
              <a:rPr lang="zh-CN" altLang="en-US" sz="3100" dirty="0"/>
              <a:t>）医务人员进行有可能接触病人血液、体液的诊疗和护理操作时必须戴手套，操作完毕，脱去手套后立即洗手，必要时进行手消毒。 </a:t>
            </a:r>
            <a:endParaRPr lang="en-US" altLang="zh-CN" sz="3100" dirty="0"/>
          </a:p>
          <a:p>
            <a:pPr>
              <a:lnSpc>
                <a:spcPct val="160000"/>
              </a:lnSpc>
            </a:pPr>
            <a:r>
              <a:rPr lang="zh-CN" altLang="en-US" sz="3100" dirty="0"/>
              <a:t>（</a:t>
            </a:r>
            <a:r>
              <a:rPr lang="en-US" sz="3100" dirty="0"/>
              <a:t>2</a:t>
            </a:r>
            <a:r>
              <a:rPr lang="zh-CN" altLang="en-US" sz="3100" dirty="0"/>
              <a:t>）在诊疗、护理操作过程中，有可能发生血液、体液飞溅到医务人员的面部时，医务人员应当戴手套、具有防渗透性能的口罩、防护眼镜；有可能发生血液、体液大面积飞溅或者有可能污染医务人员的身体时，还应当穿戴具有防渗透性能的隔离衣或者围裙。</a:t>
            </a:r>
          </a:p>
          <a:p>
            <a:pPr>
              <a:lnSpc>
                <a:spcPct val="160000"/>
              </a:lnSpc>
            </a:pPr>
            <a:r>
              <a:rPr lang="zh-CN" altLang="en-US" sz="3100" dirty="0"/>
              <a:t>（</a:t>
            </a:r>
            <a:r>
              <a:rPr lang="en-US" sz="3100" dirty="0"/>
              <a:t>3</a:t>
            </a:r>
            <a:r>
              <a:rPr lang="zh-CN" altLang="en-US" sz="3100" dirty="0"/>
              <a:t>）医务人员手部皮肤发生破损，在进行有可能接触病人血液、体液的诊疗和护理操作时必须戴双层手套。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quarter" idx="4294967295"/>
          </p:nvPr>
        </p:nvSpPr>
        <p:spPr>
          <a:xfrm>
            <a:off x="357158" y="428604"/>
            <a:ext cx="8429684" cy="607223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 3. </a:t>
            </a:r>
            <a:r>
              <a:rPr lang="zh-CN" altLang="en-US" dirty="0"/>
              <a:t>医务人员在进行侵袭性诊疗、护理操作过程中，要保证充足的光线，并特别注意防止被针头、缝合针、刀片等锐器刺伤或者划伤。</a:t>
            </a:r>
          </a:p>
          <a:p>
            <a:pPr>
              <a:lnSpc>
                <a:spcPct val="150000"/>
              </a:lnSpc>
            </a:pPr>
            <a:r>
              <a:rPr lang="en-US" dirty="0"/>
              <a:t> 4. </a:t>
            </a:r>
            <a:r>
              <a:rPr lang="zh-CN" altLang="en-US" dirty="0"/>
              <a:t>使用后的锐器应当直接放入耐刺、防渗漏的利器盒，或者利用针头处理设备进行安全处置，也可以使用具有安全性能的注射器、输液器等医用锐器，以防刺伤。禁止将使用后的一次性针头重新套上针头套。禁止用手直接接触使用后的针头、刀片等锐器。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备注：警察在可能接触工作对象（特别是已知</a:t>
            </a:r>
            <a:r>
              <a:rPr lang="en-US" dirty="0"/>
              <a:t>HIV</a:t>
            </a:r>
            <a:r>
              <a:rPr lang="zh-CN" altLang="en-US" dirty="0"/>
              <a:t>感染者和艾滋病病人）的血液、体液及被血液、体液污染的物品时，可以参照上述做法采取防护措施。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sz="3200" dirty="0"/>
              <a:t>四、</a:t>
            </a:r>
            <a:r>
              <a:rPr lang="en-US" sz="3200" dirty="0"/>
              <a:t>HIV</a:t>
            </a:r>
            <a:r>
              <a:rPr lang="zh-CN" altLang="en-US" sz="3200" dirty="0"/>
              <a:t>职业暴露后处理原则：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用肥皂液和流动的清水清洗被污染局部；污染眼部等黏膜时，应用大量等渗氯化钠溶液反复对黏膜进行冲洗；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存在伤口时，应轻柔由近心端向远心端挤压伤处，尽可能挤出损伤处的血液，再用肥皂液和流动的清水冲洗伤口；禁止进行伤口的局部挤压</a:t>
            </a:r>
            <a:endParaRPr lang="en-US" altLang="zh-CN" dirty="0"/>
          </a:p>
          <a:p>
            <a:pPr>
              <a:lnSpc>
                <a:spcPct val="150000"/>
              </a:lnSpc>
            </a:pPr>
            <a:r>
              <a:rPr lang="zh-CN" altLang="en-US" dirty="0"/>
              <a:t>用</a:t>
            </a:r>
            <a:r>
              <a:rPr lang="en-US" dirty="0"/>
              <a:t>75</a:t>
            </a:r>
            <a:r>
              <a:rPr lang="zh-CN" altLang="en-US" dirty="0"/>
              <a:t>％乙醇或</a:t>
            </a:r>
            <a:r>
              <a:rPr lang="en-US" dirty="0"/>
              <a:t>0.5</a:t>
            </a:r>
            <a:r>
              <a:rPr lang="zh-CN" altLang="en-US" dirty="0"/>
              <a:t>％碘伏对伤口局部进行消毒。</a:t>
            </a:r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57224" y="274638"/>
            <a:ext cx="7829576" cy="868346"/>
          </a:xfrm>
        </p:spPr>
        <p:txBody>
          <a:bodyPr>
            <a:normAutofit fontScale="90000"/>
          </a:bodyPr>
          <a:lstStyle/>
          <a:p>
            <a:br>
              <a:rPr lang="zh-CN" altLang="en-US" dirty="0"/>
            </a:br>
            <a:r>
              <a:rPr lang="en-US" dirty="0"/>
              <a:t> </a:t>
            </a:r>
            <a:r>
              <a:rPr lang="zh-CN" altLang="en-US" dirty="0"/>
              <a:t>五、</a:t>
            </a:r>
            <a:r>
              <a:rPr lang="en-US" dirty="0"/>
              <a:t>HIV</a:t>
            </a:r>
            <a:r>
              <a:rPr lang="zh-CN" altLang="en-US" sz="3600" dirty="0"/>
              <a:t>职业</a:t>
            </a:r>
            <a:r>
              <a:rPr lang="zh-CN" altLang="en-US" dirty="0"/>
              <a:t>暴露后预防性用药原则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quarter" idx="1"/>
          </p:nvPr>
        </p:nvSpPr>
        <p:spPr>
          <a:xfrm>
            <a:off x="857224" y="1285860"/>
            <a:ext cx="7643866" cy="473394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70000"/>
              </a:lnSpc>
            </a:pPr>
            <a:r>
              <a:rPr lang="zh-CN" altLang="en-US" sz="3200" dirty="0"/>
              <a:t>艾滋病病毒感染人体后</a:t>
            </a:r>
            <a:r>
              <a:rPr lang="en-US" altLang="zh-CN" sz="3200" dirty="0"/>
              <a:t>5</a:t>
            </a:r>
            <a:r>
              <a:rPr lang="zh-CN" altLang="en-US" sz="3200" dirty="0"/>
              <a:t>天左右血液中才会出现艾滋病病毒，所以暴露后首先做的是使用药物阻断。</a:t>
            </a:r>
            <a:endParaRPr lang="en-US" altLang="zh-CN" sz="3200" dirty="0"/>
          </a:p>
          <a:p>
            <a:pPr>
              <a:lnSpc>
                <a:spcPct val="170000"/>
              </a:lnSpc>
            </a:pPr>
            <a:r>
              <a:rPr lang="zh-CN" altLang="en-US" sz="3200" dirty="0"/>
              <a:t>开始治疗用药的时间及疗程：</a:t>
            </a:r>
            <a:r>
              <a:rPr lang="zh-CN" altLang="en-US" sz="3200" dirty="0">
                <a:solidFill>
                  <a:srgbClr val="FF0000"/>
                </a:solidFill>
              </a:rPr>
              <a:t>在发生</a:t>
            </a:r>
            <a:r>
              <a:rPr lang="en-US" sz="3200" dirty="0">
                <a:solidFill>
                  <a:srgbClr val="FF0000"/>
                </a:solidFill>
              </a:rPr>
              <a:t>HIV</a:t>
            </a:r>
            <a:r>
              <a:rPr lang="zh-CN" altLang="en-US" sz="3200" dirty="0">
                <a:solidFill>
                  <a:srgbClr val="FF0000"/>
                </a:solidFill>
              </a:rPr>
              <a:t>暴露后尽可能在最短的时间内（尽可能在</a:t>
            </a:r>
            <a:r>
              <a:rPr lang="en-US" sz="3200" dirty="0">
                <a:solidFill>
                  <a:srgbClr val="FF0000"/>
                </a:solidFill>
              </a:rPr>
              <a:t>2h</a:t>
            </a:r>
            <a:r>
              <a:rPr lang="zh-CN" altLang="en-US" sz="3200" dirty="0">
                <a:solidFill>
                  <a:srgbClr val="FF0000"/>
                </a:solidFill>
              </a:rPr>
              <a:t>内）进行预防性用药，最好在</a:t>
            </a:r>
            <a:r>
              <a:rPr lang="en-US" sz="3200" dirty="0">
                <a:solidFill>
                  <a:srgbClr val="FF0000"/>
                </a:solidFill>
              </a:rPr>
              <a:t>24h</a:t>
            </a:r>
            <a:r>
              <a:rPr lang="zh-CN" altLang="en-US" sz="3200" dirty="0">
                <a:solidFill>
                  <a:srgbClr val="FF0000"/>
                </a:solidFill>
              </a:rPr>
              <a:t>内，但不超过</a:t>
            </a:r>
            <a:r>
              <a:rPr lang="en-US" sz="3200" dirty="0">
                <a:solidFill>
                  <a:srgbClr val="FF0000"/>
                </a:solidFill>
              </a:rPr>
              <a:t>72h,</a:t>
            </a:r>
            <a:r>
              <a:rPr lang="zh-CN" altLang="en-US" sz="3200" dirty="0">
                <a:solidFill>
                  <a:srgbClr val="FF0000"/>
                </a:solidFill>
              </a:rPr>
              <a:t>连续服用</a:t>
            </a:r>
            <a:r>
              <a:rPr lang="en-US" sz="3200" dirty="0">
                <a:solidFill>
                  <a:srgbClr val="FF0000"/>
                </a:solidFill>
              </a:rPr>
              <a:t>28d</a:t>
            </a:r>
            <a:r>
              <a:rPr lang="zh-CN" altLang="en-US" sz="3200" dirty="0">
                <a:solidFill>
                  <a:srgbClr val="FF0000"/>
                </a:solidFill>
              </a:rPr>
              <a:t>。</a:t>
            </a:r>
            <a:endParaRPr lang="en-US" altLang="zh-CN" sz="3200" dirty="0">
              <a:solidFill>
                <a:srgbClr val="FF0000"/>
              </a:solidFill>
            </a:endParaRPr>
          </a:p>
          <a:p>
            <a:pPr>
              <a:lnSpc>
                <a:spcPct val="170000"/>
              </a:lnSpc>
            </a:pPr>
            <a:r>
              <a:rPr lang="zh-CN" altLang="en-US" sz="3200" dirty="0"/>
              <a:t>阻断方案：推荐首选方案为</a:t>
            </a:r>
            <a:r>
              <a:rPr lang="en-US" sz="3200" dirty="0"/>
              <a:t>FTC/TDF</a:t>
            </a:r>
            <a:r>
              <a:rPr lang="zh-CN" altLang="en-US" sz="3200" dirty="0"/>
              <a:t>（或</a:t>
            </a:r>
            <a:r>
              <a:rPr lang="en-US" sz="3200" dirty="0"/>
              <a:t>FTC/TAF</a:t>
            </a:r>
            <a:r>
              <a:rPr lang="zh-CN" altLang="en-US" sz="3200" dirty="0"/>
              <a:t>）联合</a:t>
            </a:r>
            <a:r>
              <a:rPr lang="en-US" sz="3200" dirty="0"/>
              <a:t>INSTI(BIC</a:t>
            </a:r>
            <a:r>
              <a:rPr lang="zh-CN" altLang="en-US" sz="3200" dirty="0"/>
              <a:t>或多替拉韦或拉替拉韦）的方案</a:t>
            </a:r>
            <a:r>
              <a:rPr lang="en-US" sz="3200" dirty="0"/>
              <a:t>(C1)</a:t>
            </a:r>
            <a:r>
              <a:rPr lang="zh-CN" altLang="en-US" sz="3200" dirty="0"/>
              <a:t>。</a:t>
            </a:r>
            <a:endParaRPr lang="en-US" altLang="zh-CN" sz="3200" dirty="0"/>
          </a:p>
          <a:p>
            <a:endParaRPr lang="zh-CN" altLang="en-US" sz="3200" dirty="0">
              <a:solidFill>
                <a:srgbClr val="FF0000"/>
              </a:solidFill>
            </a:endParaRPr>
          </a:p>
          <a:p>
            <a:endParaRPr lang="en-US" altLang="zh-CN" sz="3200" dirty="0"/>
          </a:p>
          <a:p>
            <a:endParaRPr lang="en-US" altLang="zh-CN" dirty="0"/>
          </a:p>
          <a:p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平衡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平衡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196</TotalTime>
  <Words>956</Words>
  <Application>Microsoft Office PowerPoint</Application>
  <PresentationFormat>全屏显示(4:3)</PresentationFormat>
  <Paragraphs>53</Paragraphs>
  <Slides>14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0" baseType="lpstr">
      <vt:lpstr>宋体</vt:lpstr>
      <vt:lpstr>幼圆</vt:lpstr>
      <vt:lpstr>Franklin Gothic Book</vt:lpstr>
      <vt:lpstr>Perpetua</vt:lpstr>
      <vt:lpstr>Wingdings 2</vt:lpstr>
      <vt:lpstr>平衡</vt:lpstr>
      <vt:lpstr>艾滋病职业暴露后预防与阻断中国                         ——艾滋病诊疗指南（2024版）</vt:lpstr>
      <vt:lpstr>    HIV职业暴露</vt:lpstr>
      <vt:lpstr>一、暴露途径及其危险度：</vt:lpstr>
      <vt:lpstr> 暴露源危险度的分级：</vt:lpstr>
      <vt:lpstr> 二、HIV职业暴露的预防</vt:lpstr>
      <vt:lpstr>  </vt:lpstr>
      <vt:lpstr>PowerPoint 演示文稿</vt:lpstr>
      <vt:lpstr>四、HIV职业暴露后处理原则：</vt:lpstr>
      <vt:lpstr>  五、HIV职业暴露后预防性用药原则</vt:lpstr>
      <vt:lpstr>用药提醒：</vt:lpstr>
      <vt:lpstr>六、HIV职业暴露后的监测：</vt:lpstr>
      <vt:lpstr>  艾滋病检测方法：</vt:lpstr>
      <vt:lpstr> 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张 蔚琪</cp:lastModifiedBy>
  <cp:revision>61</cp:revision>
  <dcterms:created xsi:type="dcterms:W3CDTF">2024-10-22T00:06:24Z</dcterms:created>
  <dcterms:modified xsi:type="dcterms:W3CDTF">2024-10-30T01:28:59Z</dcterms:modified>
</cp:coreProperties>
</file>