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1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handoutMasterIdLst>
    <p:handoutMasterId r:id="rId35"/>
  </p:handoutMasterIdLst>
  <p:sldIdLst>
    <p:sldId id="256" r:id="rId4"/>
    <p:sldId id="266" r:id="rId6"/>
    <p:sldId id="259" r:id="rId7"/>
    <p:sldId id="405" r:id="rId8"/>
    <p:sldId id="406" r:id="rId9"/>
    <p:sldId id="407" r:id="rId10"/>
    <p:sldId id="318" r:id="rId11"/>
    <p:sldId id="275" r:id="rId12"/>
    <p:sldId id="409" r:id="rId13"/>
    <p:sldId id="319" r:id="rId14"/>
    <p:sldId id="257" r:id="rId15"/>
    <p:sldId id="320" r:id="rId16"/>
    <p:sldId id="430" r:id="rId17"/>
    <p:sldId id="433" r:id="rId18"/>
    <p:sldId id="356" r:id="rId19"/>
    <p:sldId id="355" r:id="rId20"/>
    <p:sldId id="322" r:id="rId21"/>
    <p:sldId id="357" r:id="rId22"/>
    <p:sldId id="358" r:id="rId23"/>
    <p:sldId id="360" r:id="rId24"/>
    <p:sldId id="362" r:id="rId25"/>
    <p:sldId id="363" r:id="rId26"/>
    <p:sldId id="364" r:id="rId27"/>
    <p:sldId id="365" r:id="rId28"/>
    <p:sldId id="410" r:id="rId29"/>
    <p:sldId id="412" r:id="rId30"/>
    <p:sldId id="366" r:id="rId31"/>
    <p:sldId id="369" r:id="rId32"/>
    <p:sldId id="413" r:id="rId33"/>
    <p:sldId id="404" r:id="rId34"/>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244" autoAdjust="0"/>
  </p:normalViewPr>
  <p:slideViewPr>
    <p:cSldViewPr snapToGrid="0">
      <p:cViewPr varScale="1">
        <p:scale>
          <a:sx n="80" d="100"/>
          <a:sy n="80" d="100"/>
        </p:scale>
        <p:origin x="4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p:scale>
          <a:sx n="1" d="1"/>
          <a:sy n="1" d="1"/>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9" Type="http://schemas.openxmlformats.org/officeDocument/2006/relationships/tags" Target="tags/tag13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C9446-5E64-4181-9209-95FD63558F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9031F-0D50-4115-99BA-17EEA2F2B8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9969031F-0D50-4115-99BA-17EEA2F2B8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9969031F-0D50-4115-99BA-17EEA2F2B8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9969031F-0D50-4115-99BA-17EEA2F2B8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9969031F-0D50-4115-99BA-17EEA2F2B8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9969031F-0D50-4115-99BA-17EEA2F2B8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www.v5ppt.com</a:t>
            </a:r>
            <a:endParaRPr lang="zh-CN" altLang="en-US"/>
          </a:p>
        </p:txBody>
      </p:sp>
      <p:sp>
        <p:nvSpPr>
          <p:cNvPr id="4" name="灯片编号占位符 3"/>
          <p:cNvSpPr>
            <a:spLocks noGrp="1"/>
          </p:cNvSpPr>
          <p:nvPr>
            <p:ph type="sldNum" sz="quarter" idx="10"/>
          </p:nvPr>
        </p:nvSpPr>
        <p:spPr/>
        <p:txBody>
          <a:bodyPr/>
          <a:lstStyle/>
          <a:p>
            <a:fld id="{9969031F-0D50-4115-99BA-17EEA2F2B8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349250" y="410845"/>
            <a:ext cx="3181350" cy="7264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349250" y="410845"/>
            <a:ext cx="3181350" cy="7264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media/image1.png"/><Relationship Id="rId3"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组合 10"/>
          <p:cNvGrpSpPr/>
          <p:nvPr userDrawn="1"/>
        </p:nvGrpSpPr>
        <p:grpSpPr>
          <a:xfrm>
            <a:off x="0" y="6000750"/>
            <a:ext cx="12192000" cy="857250"/>
            <a:chOff x="0" y="6057900"/>
            <a:chExt cx="12192000" cy="857250"/>
          </a:xfrm>
        </p:grpSpPr>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pic>
        <p:nvPicPr>
          <p:cNvPr id="15" name="图片 14"/>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3683976" y="-263770"/>
            <a:ext cx="8868507" cy="2268416"/>
          </a:xfrm>
          <a:prstGeom prst="rect">
            <a:avLst/>
          </a:prstGeom>
        </p:spPr>
      </p:pic>
      <p:sp>
        <p:nvSpPr>
          <p:cNvPr id="16" name="文本框 15"/>
          <p:cNvSpPr txBox="1"/>
          <p:nvPr userDrawn="1"/>
        </p:nvSpPr>
        <p:spPr>
          <a:xfrm>
            <a:off x="351972" y="287283"/>
            <a:ext cx="3147366" cy="684803"/>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algn="ctr"/>
            <a:r>
              <a:rPr lang="zh-CN" altLang="en-US" sz="2800">
                <a:solidFill>
                  <a:srgbClr val="C00000"/>
                </a:solidFill>
                <a:latin typeface="华文隶书" panose="02010800040101010101" pitchFamily="2" charset="-122"/>
                <a:ea typeface="华文隶书" panose="02010800040101010101" pitchFamily="2" charset="-122"/>
              </a:rPr>
              <a:t>点击添加标题内容</a:t>
            </a:r>
            <a:endParaRPr lang="zh-CN" altLang="en-US" sz="2800">
              <a:solidFill>
                <a:srgbClr val="C00000"/>
              </a:solidFill>
              <a:latin typeface="华文隶书" panose="02010800040101010101" pitchFamily="2" charset="-122"/>
              <a:ea typeface="华文隶书" panose="0201080004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mc:Choice xmlns:p14="http://schemas.microsoft.com/office/powerpoint/2010/main" Requires="p14">
      <p:transition spd="slow" p14:dur="1500" advClick="0"/>
    </mc:Choice>
    <mc:Fallback>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1.png"/><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3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5" Type="http://schemas.openxmlformats.org/officeDocument/2006/relationships/slideLayout" Target="../slideLayouts/slideLayout1.xml"/><Relationship Id="rId24" Type="http://schemas.openxmlformats.org/officeDocument/2006/relationships/image" Target="../media/image14.svg"/><Relationship Id="rId23" Type="http://schemas.openxmlformats.org/officeDocument/2006/relationships/image" Target="../media/image13.png"/><Relationship Id="rId22" Type="http://schemas.openxmlformats.org/officeDocument/2006/relationships/tags" Target="../tags/tag55.xml"/><Relationship Id="rId21" Type="http://schemas.openxmlformats.org/officeDocument/2006/relationships/image" Target="../media/image12.svg"/><Relationship Id="rId20" Type="http://schemas.openxmlformats.org/officeDocument/2006/relationships/image" Target="../media/image11.png"/><Relationship Id="rId2" Type="http://schemas.openxmlformats.org/officeDocument/2006/relationships/tags" Target="../tags/tag39.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image" Target="../media/image10.svg"/><Relationship Id="rId16" Type="http://schemas.openxmlformats.org/officeDocument/2006/relationships/image" Target="../media/image9.png"/><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3" Type="http://schemas.openxmlformats.org/officeDocument/2006/relationships/slideLayout" Target="../slideLayouts/slideLayout1.xml"/><Relationship Id="rId22" Type="http://schemas.openxmlformats.org/officeDocument/2006/relationships/tags" Target="../tags/tag77.xml"/><Relationship Id="rId21" Type="http://schemas.openxmlformats.org/officeDocument/2006/relationships/tags" Target="../tags/tag76.xml"/><Relationship Id="rId20" Type="http://schemas.openxmlformats.org/officeDocument/2006/relationships/tags" Target="../tags/tag75.xml"/><Relationship Id="rId2" Type="http://schemas.openxmlformats.org/officeDocument/2006/relationships/tags" Target="../tags/tag57.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tags" Target="../tags/tag78.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5" Type="http://schemas.openxmlformats.org/officeDocument/2006/relationships/notesSlide" Target="../notesSlides/notesSlide2.xml"/><Relationship Id="rId14" Type="http://schemas.openxmlformats.org/officeDocument/2006/relationships/slideLayout" Target="../slideLayouts/slideLayout1.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7.png"/><Relationship Id="rId3" Type="http://schemas.openxmlformats.org/officeDocument/2006/relationships/tags" Target="../tags/tag99.xml"/><Relationship Id="rId2" Type="http://schemas.openxmlformats.org/officeDocument/2006/relationships/image" Target="../media/image1.png"/><Relationship Id="rId1" Type="http://schemas.openxmlformats.org/officeDocument/2006/relationships/tags" Target="../tags/tag9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png"/><Relationship Id="rId1" Type="http://schemas.openxmlformats.org/officeDocument/2006/relationships/tags" Target="../tags/tag100.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2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1" Type="http://schemas.openxmlformats.org/officeDocument/2006/relationships/slideLayout" Target="../slideLayouts/slideLayout1.xml"/><Relationship Id="rId20" Type="http://schemas.openxmlformats.org/officeDocument/2006/relationships/tags" Target="../tags/tag127.xml"/><Relationship Id="rId2" Type="http://schemas.openxmlformats.org/officeDocument/2006/relationships/image" Target="../media/image17.png"/><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png"/><Relationship Id="rId1" Type="http://schemas.openxmlformats.org/officeDocument/2006/relationships/tags" Target="../tags/tag128.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17.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png"/><Relationship Id="rId3" Type="http://schemas.openxmlformats.org/officeDocument/2006/relationships/tags" Target="../tags/tag130.xml"/><Relationship Id="rId2" Type="http://schemas.openxmlformats.org/officeDocument/2006/relationships/image" Target="../media/image18.jpeg"/><Relationship Id="rId1" Type="http://schemas.openxmlformats.org/officeDocument/2006/relationships/tags" Target="../tags/tag1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9" Type="http://schemas.openxmlformats.org/officeDocument/2006/relationships/slideLayout" Target="../slideLayouts/slideLayout1.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13561" y="1266682"/>
            <a:ext cx="8564880" cy="1106805"/>
          </a:xfrm>
          <a:prstGeom prst="rect">
            <a:avLst/>
          </a:prstGeom>
          <a:noFill/>
        </p:spPr>
        <p:txBody>
          <a:bodyPr wrap="none" rtlCol="0">
            <a:spAutoFit/>
          </a:bodyPr>
          <a:lstStyle/>
          <a:p>
            <a:pPr algn="ctr"/>
            <a:r>
              <a:rPr lang="zh-CN" altLang="en-US" sz="6600" b="1">
                <a:solidFill>
                  <a:srgbClr val="C00000"/>
                </a:solidFill>
                <a:latin typeface="微软雅黑" panose="020B0503020204020204" charset="-122"/>
                <a:ea typeface="微软雅黑" panose="020B0503020204020204" charset="-122"/>
              </a:rPr>
              <a:t>艾滋病反歧视宣传教育</a:t>
            </a:r>
            <a:endParaRPr lang="zh-CN" altLang="en-US" sz="6600" b="1">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3521003" y="3247459"/>
            <a:ext cx="4438650" cy="691515"/>
          </a:xfrm>
          <a:prstGeom prst="rect">
            <a:avLst/>
          </a:prstGeom>
          <a:noFill/>
        </p:spPr>
        <p:txBody>
          <a:bodyPr wrap="none" rtlCol="0">
            <a:spAutoFit/>
          </a:bodyPr>
          <a:lstStyle/>
          <a:p>
            <a:pPr algn="ctr"/>
            <a:r>
              <a:rPr lang="zh-CN" altLang="en-US" sz="3900">
                <a:solidFill>
                  <a:srgbClr val="C00000"/>
                </a:solidFill>
                <a:latin typeface="微软雅黑" panose="020B0503020204020204" charset="-122"/>
                <a:ea typeface="微软雅黑" panose="020B0503020204020204" charset="-122"/>
                <a:cs typeface="微软雅黑" panose="020B0503020204020204" charset="-122"/>
              </a:rPr>
              <a:t>提高认知  消除偏见</a:t>
            </a:r>
            <a:endParaRPr lang="zh-CN" altLang="en-US" sz="39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771900" y="4926965"/>
            <a:ext cx="4187825" cy="721995"/>
          </a:xfrm>
          <a:prstGeom prst="rect">
            <a:avLst/>
          </a:prstGeom>
          <a:noFill/>
        </p:spPr>
        <p:txBody>
          <a:bodyPr wrap="square" rtlCol="0">
            <a:spAutoFit/>
          </a:bodyPr>
          <a:p>
            <a:pPr indent="0" algn="ctr" fontAlgn="auto">
              <a:spcAft>
                <a:spcPts val="600"/>
              </a:spcAft>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兴国县疾病预防控制中心</a:t>
            </a: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 </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陈艳梅</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a:p>
            <a:pPr indent="0" algn="ctr" fontAlgn="auto">
              <a:spcAft>
                <a:spcPts val="600"/>
              </a:spcAft>
            </a:pP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2024</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年</a:t>
            </a: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10</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月</a:t>
            </a: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xx</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日</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p:txBody>
      </p:sp>
      <p:grpSp>
        <p:nvGrpSpPr>
          <p:cNvPr id="11" name="组合 10"/>
          <p:cNvGrpSpPr/>
          <p:nvPr userDrawn="1"/>
        </p:nvGrpSpPr>
        <p:grpSpPr>
          <a:xfrm>
            <a:off x="0" y="6000750"/>
            <a:ext cx="12192000" cy="857250"/>
            <a:chOff x="0" y="6057900"/>
            <a:chExt cx="12192000" cy="857250"/>
          </a:xfrm>
        </p:grpSpPr>
        <p:pic>
          <p:nvPicPr>
            <p:cNvPr id="8" name="图片 7"/>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b="24167"/>
          <a:stretch>
            <a:fillRect/>
          </a:stretch>
        </p:blipFill>
        <p:spPr>
          <a:xfrm rot="5400000">
            <a:off x="-942975" y="942976"/>
            <a:ext cx="6857999" cy="497205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01" y="3053410"/>
            <a:ext cx="564177" cy="827625"/>
          </a:xfrm>
          <a:prstGeom prst="rect">
            <a:avLst/>
          </a:prstGeom>
          <a:effectLst>
            <a:glow rad="63500">
              <a:schemeClr val="bg1">
                <a:alpha val="95000"/>
              </a:schemeClr>
            </a:glow>
          </a:effectLst>
        </p:spPr>
      </p:pic>
      <p:sp>
        <p:nvSpPr>
          <p:cNvPr id="15" name="文本框 14"/>
          <p:cNvSpPr txBox="1"/>
          <p:nvPr/>
        </p:nvSpPr>
        <p:spPr>
          <a:xfrm>
            <a:off x="1083310" y="2889274"/>
            <a:ext cx="2214880" cy="1322070"/>
          </a:xfrm>
          <a:prstGeom prst="rect">
            <a:avLst/>
          </a:prstGeom>
          <a:noFill/>
        </p:spPr>
        <p:txBody>
          <a:bodyPr wrap="none" rtlCol="0">
            <a:spAutoFit/>
          </a:bodyPr>
          <a:lstStyle/>
          <a:p>
            <a:pPr algn="ctr"/>
            <a:r>
              <a:rPr lang="zh-CN" altLang="en-US" sz="4000">
                <a:solidFill>
                  <a:schemeClr val="bg1"/>
                </a:solidFill>
                <a:latin typeface="Impact" panose="020B0806030902050204" pitchFamily="34" charset="0"/>
              </a:rPr>
              <a:t>提高认识</a:t>
            </a:r>
            <a:endParaRPr lang="zh-CN" altLang="en-US" sz="4000">
              <a:solidFill>
                <a:schemeClr val="bg1"/>
              </a:solidFill>
              <a:latin typeface="Impact" panose="020B0806030902050204" pitchFamily="34" charset="0"/>
            </a:endParaRPr>
          </a:p>
          <a:p>
            <a:pPr algn="ctr"/>
            <a:r>
              <a:rPr lang="zh-CN" altLang="en-US" sz="4000">
                <a:solidFill>
                  <a:schemeClr val="bg1"/>
                </a:solidFill>
                <a:latin typeface="Impact" panose="020B0806030902050204" pitchFamily="34" charset="0"/>
              </a:rPr>
              <a:t>消除</a:t>
            </a:r>
            <a:r>
              <a:rPr lang="zh-CN" altLang="en-US" sz="4000">
                <a:solidFill>
                  <a:schemeClr val="bg1"/>
                </a:solidFill>
                <a:latin typeface="Impact" panose="020B0806030902050204" pitchFamily="34" charset="0"/>
              </a:rPr>
              <a:t>偏见</a:t>
            </a:r>
            <a:endParaRPr lang="zh-CN" altLang="en-US" sz="4000">
              <a:solidFill>
                <a:schemeClr val="bg1"/>
              </a:solidFill>
              <a:latin typeface="Impact" panose="020B0806030902050204" pitchFamily="34" charset="0"/>
            </a:endParaRPr>
          </a:p>
        </p:txBody>
      </p:sp>
      <p:sp>
        <p:nvSpPr>
          <p:cNvPr id="19" name="矩形 18"/>
          <p:cNvSpPr/>
          <p:nvPr/>
        </p:nvSpPr>
        <p:spPr>
          <a:xfrm>
            <a:off x="5853430" y="4837430"/>
            <a:ext cx="4946650" cy="645160"/>
          </a:xfrm>
          <a:prstGeom prst="rect">
            <a:avLst/>
          </a:prstGeom>
        </p:spPr>
        <p:txBody>
          <a:bodyPr wrap="square">
            <a:spAutoFit/>
          </a:bodyPr>
          <a:lstStyle/>
          <a:p>
            <a:pPr algn="ctr"/>
            <a:r>
              <a:rPr lang="zh-CN" altLang="en-US" sz="3600">
                <a:solidFill>
                  <a:schemeClr val="accent1"/>
                </a:solidFill>
                <a:latin typeface="华文隶书" panose="02010800040101010101" pitchFamily="2" charset="-122"/>
                <a:ea typeface="华文隶书" panose="02010800040101010101" pitchFamily="2" charset="-122"/>
                <a:cs typeface="+mn-ea"/>
                <a:sym typeface="+mn-lt"/>
              </a:rPr>
              <a:t>艾滋病是什么样的</a:t>
            </a:r>
            <a:r>
              <a:rPr lang="zh-CN" altLang="en-US" sz="3600">
                <a:solidFill>
                  <a:schemeClr val="accent1"/>
                </a:solidFill>
                <a:latin typeface="华文隶书" panose="02010800040101010101" pitchFamily="2" charset="-122"/>
                <a:ea typeface="华文隶书" panose="02010800040101010101" pitchFamily="2" charset="-122"/>
                <a:cs typeface="+mn-ea"/>
                <a:sym typeface="+mn-lt"/>
              </a:rPr>
              <a:t>疾病？</a:t>
            </a:r>
            <a:endParaRPr lang="zh-CN" altLang="en-US" sz="3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20" name="矩形 19"/>
          <p:cNvSpPr/>
          <p:nvPr/>
        </p:nvSpPr>
        <p:spPr>
          <a:xfrm>
            <a:off x="7524285" y="4328435"/>
            <a:ext cx="1410631" cy="475615"/>
          </a:xfrm>
          <a:prstGeom prst="rect">
            <a:avLst/>
          </a:prstGeom>
        </p:spPr>
        <p:txBody>
          <a:bodyPr wrap="square">
            <a:spAutoFit/>
          </a:bodyPr>
          <a:lstStyle/>
          <a:p>
            <a:pPr algn="ctr"/>
            <a:r>
              <a:rPr lang="en-US" altLang="zh-CN" sz="2500">
                <a:solidFill>
                  <a:srgbClr val="C00000"/>
                </a:solidFill>
                <a:latin typeface="华文隶书" panose="02010800040101010101" pitchFamily="2" charset="-122"/>
                <a:ea typeface="华文隶书" panose="02010800040101010101" pitchFamily="2" charset="-122"/>
              </a:rPr>
              <a:t>PRAT.02</a:t>
            </a:r>
            <a:endParaRPr lang="zh-CN" altLang="en-US" sz="2500">
              <a:solidFill>
                <a:srgbClr val="C00000"/>
              </a:solidFill>
              <a:latin typeface="华文隶书" panose="02010800040101010101" pitchFamily="2" charset="-122"/>
              <a:ea typeface="华文隶书" panose="02010800040101010101" pitchFamily="2"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67" y="384180"/>
            <a:ext cx="2794073" cy="4061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15" grpId="0"/>
      <p:bldP spid="19" grpId="3"/>
      <p:bldP spid="20" grpId="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18442" y="2573770"/>
            <a:ext cx="7486650" cy="308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26760" y="3170042"/>
            <a:ext cx="5246798" cy="1753235"/>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609600" fontAlgn="auto">
              <a:extLst>
                <a:ext uri="{35155182-B16C-46BC-9424-99874614C6A1}">
                  <wpsdc:indentchars xmlns:wpsdc="http://www.wps.cn/officeDocument/2017/drawingmlCustomData" val="200" checksum="4158780845"/>
                </a:ext>
              </a:extLst>
            </a:pPr>
            <a:r>
              <a:rPr lang="zh-CN" sz="2400" b="1">
                <a:effectLst/>
                <a:latin typeface="微软雅黑" panose="020B0503020204020204" charset="-122"/>
                <a:ea typeface="微软雅黑" panose="020B0503020204020204" charset="-122"/>
                <a:cs typeface="微软雅黑" panose="020B0503020204020204" charset="-122"/>
              </a:rPr>
              <a:t>艾滋病：</a:t>
            </a:r>
            <a:r>
              <a:rPr sz="1600">
                <a:effectLst/>
                <a:latin typeface="微软雅黑" panose="020B0503020204020204" charset="-122"/>
                <a:ea typeface="微软雅黑" panose="020B0503020204020204" charset="-122"/>
                <a:cs typeface="微软雅黑" panose="020B0503020204020204" charset="-122"/>
              </a:rPr>
              <a:t>AIDS，获得性免疫缺陷综合征。由HIV感染引起的，以人体CD4</a:t>
            </a:r>
            <a:r>
              <a:rPr sz="1600" baseline="30000">
                <a:effectLst/>
                <a:latin typeface="微软雅黑" panose="020B0503020204020204" charset="-122"/>
                <a:ea typeface="微软雅黑" panose="020B0503020204020204" charset="-122"/>
                <a:cs typeface="微软雅黑" panose="020B0503020204020204" charset="-122"/>
              </a:rPr>
              <a:t>+</a:t>
            </a:r>
            <a:r>
              <a:rPr sz="1600">
                <a:effectLst/>
                <a:latin typeface="微软雅黑" panose="020B0503020204020204" charset="-122"/>
                <a:ea typeface="微软雅黑" panose="020B0503020204020204" charset="-122"/>
                <a:cs typeface="微软雅黑" panose="020B0503020204020204" charset="-122"/>
              </a:rPr>
              <a:t>T淋巴细胞减少为特征的进行性免疫功能缺陷，疾病后期可继发各种机会性感染、恶性肿瘤和中枢神经系统病变的综合性疾患。</a:t>
            </a:r>
            <a:endParaRPr sz="1600">
              <a:effectLst/>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a:off x="0" y="6000750"/>
            <a:ext cx="12192000" cy="857250"/>
            <a:chOff x="0" y="6057900"/>
            <a:chExt cx="12192000" cy="857250"/>
          </a:xfrm>
        </p:grpSpPr>
        <p:pic>
          <p:nvPicPr>
            <p:cNvPr id="11" name="图片 10"/>
            <p:cNvPicPr>
              <a:picLocks noChangeAspect="1"/>
            </p:cNvPicPr>
            <p:nvPr/>
          </p:nvPicPr>
          <p:blipFill>
            <a:blip r:embed="rId1">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2" name="图片 11"/>
            <p:cNvPicPr>
              <a:picLocks noChangeAspect="1"/>
            </p:cNvPicPr>
            <p:nvPr userDrawn="1"/>
          </p:nvPicPr>
          <p:blipFill>
            <a:blip r:embed="rId1">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pic>
        <p:nvPicPr>
          <p:cNvPr id="14" name="图片 13"/>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b="58294"/>
          <a:stretch>
            <a:fillRect/>
          </a:stretch>
        </p:blipFill>
        <p:spPr>
          <a:xfrm>
            <a:off x="2418715" y="36195"/>
            <a:ext cx="9152255" cy="313372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t="38178"/>
          <a:stretch>
            <a:fillRect/>
          </a:stretch>
        </p:blipFill>
        <p:spPr>
          <a:xfrm>
            <a:off x="2418442" y="3474966"/>
            <a:ext cx="2358750" cy="21876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4"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传</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播</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途</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径</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平行四边形 3"/>
          <p:cNvSpPr/>
          <p:nvPr>
            <p:custDataLst>
              <p:tags r:id="rId1"/>
            </p:custDataLst>
          </p:nvPr>
        </p:nvSpPr>
        <p:spPr>
          <a:xfrm rot="16200000">
            <a:off x="4126230" y="2660015"/>
            <a:ext cx="432435" cy="563880"/>
          </a:xfrm>
          <a:prstGeom prst="parallelogram">
            <a:avLst>
              <a:gd name="adj" fmla="val 47404"/>
            </a:avLst>
          </a:prstGeom>
          <a:gradFill>
            <a:gsLst>
              <a:gs pos="0">
                <a:schemeClr val="accent1">
                  <a:lumMod val="85000"/>
                  <a:alpha val="10000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5" name="平行四边形 4"/>
          <p:cNvSpPr/>
          <p:nvPr>
            <p:custDataLst>
              <p:tags r:id="rId2"/>
            </p:custDataLst>
          </p:nvPr>
        </p:nvSpPr>
        <p:spPr>
          <a:xfrm rot="16200000">
            <a:off x="4126230" y="4236085"/>
            <a:ext cx="432435" cy="563880"/>
          </a:xfrm>
          <a:prstGeom prst="parallelogram">
            <a:avLst>
              <a:gd name="adj" fmla="val 47404"/>
            </a:avLst>
          </a:prstGeom>
          <a:gradFill>
            <a:gsLst>
              <a:gs pos="0">
                <a:schemeClr val="accent1">
                  <a:lumMod val="85000"/>
                  <a:alpha val="10000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sp>
        <p:nvSpPr>
          <p:cNvPr id="15" name="平行四边形 14"/>
          <p:cNvSpPr/>
          <p:nvPr>
            <p:custDataLst>
              <p:tags r:id="rId3"/>
            </p:custDataLst>
          </p:nvPr>
        </p:nvSpPr>
        <p:spPr>
          <a:xfrm rot="16200000" flipV="1">
            <a:off x="7661275" y="3445510"/>
            <a:ext cx="432435" cy="569595"/>
          </a:xfrm>
          <a:prstGeom prst="parallelogram">
            <a:avLst>
              <a:gd name="adj" fmla="val 47404"/>
            </a:avLst>
          </a:prstGeom>
          <a:gradFill>
            <a:gsLst>
              <a:gs pos="0">
                <a:schemeClr val="accent2">
                  <a:lumMod val="75000"/>
                  <a:alpha val="100000"/>
                </a:schemeClr>
              </a:gs>
              <a:gs pos="100000">
                <a:schemeClr val="accent2">
                  <a:lumMod val="90000"/>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lt1"/>
              </a:solidFill>
              <a:sym typeface="+mn-ea"/>
            </a:endParaRPr>
          </a:p>
        </p:txBody>
      </p:sp>
      <p:cxnSp>
        <p:nvCxnSpPr>
          <p:cNvPr id="16" name="直接连接符 15"/>
          <p:cNvCxnSpPr/>
          <p:nvPr>
            <p:custDataLst>
              <p:tags r:id="rId4"/>
            </p:custDataLst>
          </p:nvPr>
        </p:nvCxnSpPr>
        <p:spPr>
          <a:xfrm>
            <a:off x="7516495" y="2581593"/>
            <a:ext cx="886460" cy="0"/>
          </a:xfrm>
          <a:prstGeom prst="line">
            <a:avLst/>
          </a:prstGeom>
          <a:ln w="9525">
            <a:solidFill>
              <a:schemeClr val="accent1">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5"/>
            </p:custDataLst>
          </p:nvPr>
        </p:nvCxnSpPr>
        <p:spPr>
          <a:xfrm>
            <a:off x="7516495" y="4199573"/>
            <a:ext cx="886460" cy="0"/>
          </a:xfrm>
          <a:prstGeom prst="line">
            <a:avLst/>
          </a:prstGeom>
          <a:ln w="9525">
            <a:solidFill>
              <a:schemeClr val="accent1">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3" name="椭圆 32"/>
          <p:cNvSpPr/>
          <p:nvPr>
            <p:custDataLst>
              <p:tags r:id="rId6"/>
            </p:custDataLst>
          </p:nvPr>
        </p:nvSpPr>
        <p:spPr>
          <a:xfrm>
            <a:off x="8503285" y="2458720"/>
            <a:ext cx="357505" cy="317500"/>
          </a:xfrm>
          <a:prstGeom prst="ellipse">
            <a:avLst/>
          </a:prstGeom>
          <a:gradFill>
            <a:gsLst>
              <a:gs pos="0">
                <a:schemeClr val="accent1">
                  <a:lumMod val="75000"/>
                  <a:lumOff val="25000"/>
                  <a:alpha val="100000"/>
                </a:schemeClr>
              </a:gs>
              <a:gs pos="100000">
                <a:schemeClr val="accent1">
                  <a:lumMod val="85000"/>
                  <a:lumOff val="15000"/>
                  <a:alpha val="100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cxnSp>
        <p:nvCxnSpPr>
          <p:cNvPr id="35" name="直接连接符 34"/>
          <p:cNvCxnSpPr/>
          <p:nvPr>
            <p:custDataLst>
              <p:tags r:id="rId7"/>
            </p:custDataLst>
          </p:nvPr>
        </p:nvCxnSpPr>
        <p:spPr>
          <a:xfrm>
            <a:off x="3836035" y="3390583"/>
            <a:ext cx="886460" cy="0"/>
          </a:xfrm>
          <a:prstGeom prst="line">
            <a:avLst/>
          </a:prstGeom>
          <a:ln w="9525">
            <a:solidFill>
              <a:schemeClr val="accent2">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7" name="椭圆 36"/>
          <p:cNvSpPr/>
          <p:nvPr>
            <p:custDataLst>
              <p:tags r:id="rId8"/>
            </p:custDataLst>
          </p:nvPr>
        </p:nvSpPr>
        <p:spPr>
          <a:xfrm>
            <a:off x="8496935" y="4072255"/>
            <a:ext cx="357505" cy="317500"/>
          </a:xfrm>
          <a:prstGeom prst="ellipse">
            <a:avLst/>
          </a:prstGeom>
          <a:gradFill>
            <a:gsLst>
              <a:gs pos="0">
                <a:schemeClr val="accent1">
                  <a:lumMod val="75000"/>
                  <a:lumOff val="25000"/>
                  <a:alpha val="100000"/>
                </a:schemeClr>
              </a:gs>
              <a:gs pos="100000">
                <a:schemeClr val="accent1">
                  <a:lumMod val="85000"/>
                  <a:lumOff val="15000"/>
                  <a:alpha val="100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41" name="椭圆 40"/>
          <p:cNvSpPr/>
          <p:nvPr>
            <p:custDataLst>
              <p:tags r:id="rId9"/>
            </p:custDataLst>
          </p:nvPr>
        </p:nvSpPr>
        <p:spPr>
          <a:xfrm>
            <a:off x="3333750" y="3267710"/>
            <a:ext cx="357505" cy="317500"/>
          </a:xfrm>
          <a:prstGeom prst="ellipse">
            <a:avLst/>
          </a:prstGeom>
          <a:gradFill>
            <a:gsLst>
              <a:gs pos="0">
                <a:schemeClr val="accent2">
                  <a:lumMod val="75000"/>
                  <a:lumOff val="25000"/>
                  <a:alpha val="100000"/>
                </a:schemeClr>
              </a:gs>
              <a:gs pos="100000">
                <a:schemeClr val="accent2">
                  <a:lumMod val="85000"/>
                  <a:lumOff val="15000"/>
                  <a:alpha val="100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18" name="矩形 17"/>
          <p:cNvSpPr/>
          <p:nvPr>
            <p:custDataLst>
              <p:tags r:id="rId10"/>
            </p:custDataLst>
          </p:nvPr>
        </p:nvSpPr>
        <p:spPr>
          <a:xfrm>
            <a:off x="9041130" y="2042795"/>
            <a:ext cx="2717800" cy="1172210"/>
          </a:xfrm>
          <a:prstGeom prst="rect">
            <a:avLst/>
          </a:prstGeom>
          <a:noFill/>
        </p:spPr>
        <p:txBody>
          <a:bodyPr wrap="square" lIns="0" tIns="0" rIns="0" bIns="0" rtlCol="0" anchor="ctr" anchorCtr="0">
            <a:noAutofit/>
          </a:bodyPr>
          <a:lstStyle/>
          <a:p>
            <a:pPr indent="0" fontAlgn="auto">
              <a:lnSpc>
                <a:spcPct val="100000"/>
              </a:lnSpc>
              <a:buFont typeface="Wingdings" panose="05000000000000000000" charset="0"/>
              <a:buNone/>
            </a:pPr>
            <a:r>
              <a:rPr lang="zh-CN" altLang="en-US" sz="1400" b="1">
                <a:uFillTx/>
                <a:latin typeface="微软雅黑" panose="020B0503020204020204" charset="-122"/>
                <a:ea typeface="微软雅黑" panose="020B0503020204020204" charset="-122"/>
                <a:cs typeface="微软雅黑" panose="020B0503020204020204" charset="-122"/>
                <a:sym typeface="+mn-ea"/>
              </a:rPr>
              <a:t>在未采取安全措施的情况下，发生：</a:t>
            </a:r>
            <a:endParaRPr lang="zh-CN" altLang="en-US" sz="1400" b="1">
              <a:uFillTx/>
              <a:latin typeface="微软雅黑" panose="020B0503020204020204" charset="-122"/>
              <a:ea typeface="微软雅黑" panose="020B0503020204020204" charset="-122"/>
              <a:cs typeface="微软雅黑" panose="020B0503020204020204" charset="-122"/>
              <a:sym typeface="+mn-ea"/>
            </a:endParaRPr>
          </a:p>
          <a:p>
            <a:pPr marL="125095" indent="-285750" fontAlgn="auto">
              <a:lnSpc>
                <a:spcPct val="100000"/>
              </a:lnSpc>
              <a:buFont typeface="Wingdings" panose="05000000000000000000" charset="0"/>
              <a:buChar char="ü"/>
            </a:pPr>
            <a:r>
              <a:rPr lang="zh-CN" altLang="en-US" sz="1400" b="1">
                <a:uFillTx/>
                <a:latin typeface="微软雅黑" panose="020B0503020204020204" charset="-122"/>
                <a:ea typeface="微软雅黑" panose="020B0503020204020204" charset="-122"/>
                <a:cs typeface="微软雅黑" panose="020B0503020204020204" charset="-122"/>
                <a:sym typeface="+mn-ea"/>
              </a:rPr>
              <a:t>同性性行为、异性性行为；</a:t>
            </a:r>
            <a:endParaRPr lang="zh-CN" altLang="en-US" sz="1400" b="1">
              <a:uFillTx/>
              <a:latin typeface="微软雅黑" panose="020B0503020204020204" charset="-122"/>
              <a:ea typeface="微软雅黑" panose="020B0503020204020204" charset="-122"/>
              <a:cs typeface="微软雅黑" panose="020B0503020204020204" charset="-122"/>
              <a:sym typeface="+mn-ea"/>
            </a:endParaRPr>
          </a:p>
          <a:p>
            <a:pPr marL="125095" indent="-285750" fontAlgn="auto">
              <a:lnSpc>
                <a:spcPct val="100000"/>
              </a:lnSpc>
              <a:buFont typeface="Wingdings" panose="05000000000000000000" charset="0"/>
              <a:buChar char="ü"/>
            </a:pPr>
            <a:r>
              <a:rPr lang="zh-CN" altLang="en-US" sz="1400" b="1">
                <a:uFillTx/>
                <a:latin typeface="微软雅黑" panose="020B0503020204020204" charset="-122"/>
                <a:ea typeface="微软雅黑" panose="020B0503020204020204" charset="-122"/>
                <a:cs typeface="微软雅黑" panose="020B0503020204020204" charset="-122"/>
                <a:sym typeface="+mn-ea"/>
              </a:rPr>
              <a:t>肛交、阴道交、口交。</a:t>
            </a:r>
            <a:endParaRPr lang="zh-CN" altLang="en-US" sz="1400" b="1">
              <a:uFillTx/>
              <a:latin typeface="微软雅黑" panose="020B0503020204020204" charset="-122"/>
              <a:ea typeface="微软雅黑" panose="020B0503020204020204" charset="-122"/>
              <a:cs typeface="微软雅黑" panose="020B0503020204020204" charset="-122"/>
              <a:sym typeface="+mn-ea"/>
            </a:endParaRPr>
          </a:p>
        </p:txBody>
      </p:sp>
      <p:sp>
        <p:nvSpPr>
          <p:cNvPr id="19" name="矩形 18"/>
          <p:cNvSpPr/>
          <p:nvPr>
            <p:custDataLst>
              <p:tags r:id="rId11"/>
            </p:custDataLst>
          </p:nvPr>
        </p:nvSpPr>
        <p:spPr>
          <a:xfrm>
            <a:off x="9041130" y="3644900"/>
            <a:ext cx="2717800" cy="1172210"/>
          </a:xfrm>
          <a:prstGeom prst="rect">
            <a:avLst/>
          </a:prstGeom>
          <a:noFill/>
        </p:spPr>
        <p:txBody>
          <a:bodyPr wrap="square" lIns="0" tIns="0" rIns="0" bIns="0" rtlCol="0" anchor="ctr" anchorCtr="0">
            <a:noAutofit/>
          </a:bodyPr>
          <a:lstStyle/>
          <a:p>
            <a:pPr algn="just" fontAlgn="auto">
              <a:lnSpc>
                <a:spcPct val="100000"/>
              </a:lnSpc>
              <a:spcBef>
                <a:spcPct val="0"/>
              </a:spcBef>
              <a:spcAft>
                <a:spcPct val="0"/>
              </a:spcAft>
            </a:pP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感染HIV的妇女在未治疗、未接受母婴阻断服务情况下，发生</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gn="just" fontAlgn="auto">
              <a:lnSpc>
                <a:spcPct val="100000"/>
              </a:lnSpc>
              <a:spcBef>
                <a:spcPct val="0"/>
              </a:spcBef>
              <a:spcAft>
                <a:spcPct val="0"/>
              </a:spcAft>
              <a:buFont typeface="Wingdings" panose="05000000000000000000" charset="0"/>
              <a:buChar char="ü"/>
            </a:pP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妊娠</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gn="just" fontAlgn="auto">
              <a:lnSpc>
                <a:spcPct val="100000"/>
              </a:lnSpc>
              <a:spcBef>
                <a:spcPct val="0"/>
              </a:spcBef>
              <a:spcAft>
                <a:spcPct val="0"/>
              </a:spcAft>
              <a:buFont typeface="Wingdings" panose="05000000000000000000" charset="0"/>
              <a:buChar char="ü"/>
            </a:pP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经阴道分娩</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marL="285750" indent="-285750" algn="just" fontAlgn="auto">
              <a:lnSpc>
                <a:spcPct val="100000"/>
              </a:lnSpc>
              <a:spcBef>
                <a:spcPct val="0"/>
              </a:spcBef>
              <a:spcAft>
                <a:spcPct val="0"/>
              </a:spcAft>
              <a:buFont typeface="Wingdings" panose="05000000000000000000" charset="0"/>
              <a:buChar char="ü"/>
            </a:pP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采取母乳喂养</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0" name="矩形 19"/>
          <p:cNvSpPr/>
          <p:nvPr>
            <p:custDataLst>
              <p:tags r:id="rId12"/>
            </p:custDataLst>
          </p:nvPr>
        </p:nvSpPr>
        <p:spPr>
          <a:xfrm>
            <a:off x="406400" y="2809875"/>
            <a:ext cx="2799715" cy="1172210"/>
          </a:xfrm>
          <a:prstGeom prst="rect">
            <a:avLst/>
          </a:prstGeom>
          <a:noFill/>
        </p:spPr>
        <p:txBody>
          <a:bodyPr wrap="square" lIns="0" tIns="0" rIns="0" bIns="0" rtlCol="0" anchor="ctr" anchorCtr="0">
            <a:noAutofit/>
          </a:bodyPr>
          <a:lstStyle/>
          <a:p>
            <a:pPr indent="0" algn="just" fontAlgn="auto">
              <a:lnSpc>
                <a:spcPct val="100000"/>
              </a:lnSpc>
              <a:buNone/>
            </a:pPr>
            <a:r>
              <a:rPr lang="zh-CN" altLang="en-US" sz="1400" b="1">
                <a:uFillTx/>
                <a:latin typeface="微软雅黑" panose="020B0503020204020204" charset="-122"/>
                <a:ea typeface="微软雅黑" panose="020B0503020204020204" charset="-122"/>
                <a:cs typeface="微软雅黑" panose="020B0503020204020204" charset="-122"/>
                <a:sym typeface="+mn-ea"/>
              </a:rPr>
              <a:t>输入含有艾滋病病毒的血液或血液制品；</a:t>
            </a:r>
            <a:endParaRPr lang="zh-CN" altLang="en-US" sz="1400" b="1">
              <a:solidFill>
                <a:schemeClr val="tx1"/>
              </a:solidFill>
              <a:uFillTx/>
              <a:latin typeface="微软雅黑" panose="020B0503020204020204" charset="-122"/>
              <a:ea typeface="微软雅黑" panose="020B0503020204020204" charset="-122"/>
              <a:cs typeface="微软雅黑" panose="020B0503020204020204" charset="-122"/>
            </a:endParaRPr>
          </a:p>
          <a:p>
            <a:pPr marL="125095" indent="-285750" fontAlgn="auto">
              <a:lnSpc>
                <a:spcPct val="100000"/>
              </a:lnSpc>
              <a:buFont typeface="Wingdings" panose="05000000000000000000" charset="0"/>
              <a:buChar char="ü"/>
            </a:pPr>
            <a:r>
              <a:rPr lang="zh-CN" altLang="en-US" sz="1400" b="1">
                <a:uFillTx/>
                <a:latin typeface="微软雅黑" panose="020B0503020204020204" charset="-122"/>
                <a:ea typeface="微软雅黑" panose="020B0503020204020204" charset="-122"/>
                <a:cs typeface="微软雅黑" panose="020B0503020204020204" charset="-122"/>
                <a:sym typeface="+mn-ea"/>
              </a:rPr>
              <a:t>进行静脉注射吸毒；</a:t>
            </a:r>
            <a:endParaRPr lang="zh-CN" altLang="en-US" sz="1400" b="1">
              <a:solidFill>
                <a:schemeClr val="tx1"/>
              </a:solidFill>
              <a:uFillTx/>
              <a:latin typeface="微软雅黑" panose="020B0503020204020204" charset="-122"/>
              <a:ea typeface="微软雅黑" panose="020B0503020204020204" charset="-122"/>
              <a:cs typeface="微软雅黑" panose="020B0503020204020204" charset="-122"/>
            </a:endParaRPr>
          </a:p>
          <a:p>
            <a:pPr marL="125095" indent="-285750" fontAlgn="auto">
              <a:lnSpc>
                <a:spcPct val="100000"/>
              </a:lnSpc>
              <a:buFont typeface="Wingdings" panose="05000000000000000000" charset="0"/>
              <a:buChar char="ü"/>
            </a:pPr>
            <a:r>
              <a:rPr lang="zh-CN" altLang="en-US" sz="1400" b="1">
                <a:uFillTx/>
                <a:latin typeface="微软雅黑" panose="020B0503020204020204" charset="-122"/>
                <a:ea typeface="微软雅黑" panose="020B0503020204020204" charset="-122"/>
                <a:cs typeface="微软雅黑" panose="020B0503020204020204" charset="-122"/>
                <a:sym typeface="+mn-ea"/>
              </a:rPr>
              <a:t>移植</a:t>
            </a:r>
            <a:r>
              <a:rPr lang="en-US" altLang="zh-CN" sz="1400" b="1">
                <a:uFillTx/>
                <a:latin typeface="微软雅黑" panose="020B0503020204020204" charset="-122"/>
                <a:ea typeface="微软雅黑" panose="020B0503020204020204" charset="-122"/>
                <a:cs typeface="微软雅黑" panose="020B0503020204020204" charset="-122"/>
                <a:sym typeface="+mn-ea"/>
              </a:rPr>
              <a:t>HIV</a:t>
            </a:r>
            <a:r>
              <a:rPr lang="zh-CN" altLang="en-US" sz="1400" b="1">
                <a:uFillTx/>
                <a:latin typeface="微软雅黑" panose="020B0503020204020204" charset="-122"/>
                <a:ea typeface="微软雅黑" panose="020B0503020204020204" charset="-122"/>
                <a:cs typeface="微软雅黑" panose="020B0503020204020204" charset="-122"/>
                <a:sym typeface="+mn-ea"/>
              </a:rPr>
              <a:t>感染者的组织器官；</a:t>
            </a:r>
            <a:endParaRPr lang="zh-CN" altLang="en-US" sz="1400" b="1">
              <a:solidFill>
                <a:schemeClr val="tx1"/>
              </a:solidFill>
              <a:uFillTx/>
              <a:latin typeface="微软雅黑" panose="020B0503020204020204" charset="-122"/>
              <a:ea typeface="微软雅黑" panose="020B0503020204020204" charset="-122"/>
              <a:cs typeface="微软雅黑" panose="020B0503020204020204" charset="-122"/>
            </a:endParaRPr>
          </a:p>
          <a:p>
            <a:pPr marL="125095" indent="-285750" fontAlgn="auto">
              <a:lnSpc>
                <a:spcPct val="100000"/>
              </a:lnSpc>
              <a:buFont typeface="Wingdings" panose="05000000000000000000" charset="0"/>
              <a:buChar char="ü"/>
            </a:pPr>
            <a:r>
              <a:rPr lang="en-US" altLang="zh-CN" sz="1400" b="1">
                <a:uFillTx/>
                <a:latin typeface="微软雅黑" panose="020B0503020204020204" charset="-122"/>
                <a:ea typeface="微软雅黑" panose="020B0503020204020204" charset="-122"/>
                <a:cs typeface="微软雅黑" panose="020B0503020204020204" charset="-122"/>
                <a:sym typeface="+mn-ea"/>
              </a:rPr>
              <a:t>HIV</a:t>
            </a:r>
            <a:r>
              <a:rPr lang="zh-CN" altLang="en-US" sz="1400" b="1">
                <a:uFillTx/>
                <a:latin typeface="微软雅黑" panose="020B0503020204020204" charset="-122"/>
                <a:ea typeface="微软雅黑" panose="020B0503020204020204" charset="-122"/>
                <a:cs typeface="微软雅黑" panose="020B0503020204020204" charset="-122"/>
                <a:sym typeface="+mn-ea"/>
              </a:rPr>
              <a:t>职业暴露；</a:t>
            </a:r>
            <a:endParaRPr lang="zh-CN" altLang="en-US" sz="1400" b="1">
              <a:solidFill>
                <a:schemeClr val="tx1"/>
              </a:solidFill>
              <a:uFillTx/>
              <a:latin typeface="微软雅黑" panose="020B0503020204020204" charset="-122"/>
              <a:ea typeface="微软雅黑" panose="020B0503020204020204" charset="-122"/>
              <a:cs typeface="微软雅黑" panose="020B0503020204020204" charset="-122"/>
            </a:endParaRPr>
          </a:p>
          <a:p>
            <a:pPr marL="125095" indent="-285750" fontAlgn="auto">
              <a:lnSpc>
                <a:spcPct val="100000"/>
              </a:lnSpc>
              <a:buFont typeface="Wingdings" panose="05000000000000000000" charset="0"/>
              <a:buChar char="ü"/>
            </a:pPr>
            <a:r>
              <a:rPr lang="zh-CN" altLang="en-US" sz="1400" b="1">
                <a:uFillTx/>
                <a:latin typeface="微软雅黑" panose="020B0503020204020204" charset="-122"/>
                <a:ea typeface="微软雅黑" panose="020B0503020204020204" charset="-122"/>
                <a:cs typeface="微软雅黑" panose="020B0503020204020204" charset="-122"/>
                <a:sym typeface="+mn-ea"/>
              </a:rPr>
              <a:t>共用牙刷、剃须刀、注射器、纹身等行为</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0" name="标题"/>
          <p:cNvSpPr/>
          <p:nvPr>
            <p:custDataLst>
              <p:tags r:id="rId13"/>
            </p:custDataLst>
          </p:nvPr>
        </p:nvSpPr>
        <p:spPr>
          <a:xfrm>
            <a:off x="4280535" y="3982085"/>
            <a:ext cx="3094990" cy="499745"/>
          </a:xfrm>
          <a:prstGeom prst="rect">
            <a:avLst/>
          </a:prstGeom>
          <a:gradFill>
            <a:gsLst>
              <a:gs pos="80000">
                <a:schemeClr val="accent1">
                  <a:lumMod val="70000"/>
                  <a:lumOff val="30000"/>
                  <a:alpha val="100000"/>
                </a:schemeClr>
              </a:gs>
              <a:gs pos="20000">
                <a:schemeClr val="accent1">
                  <a:alpha val="100000"/>
                </a:schemeClr>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b="1">
                <a:solidFill>
                  <a:schemeClr val="lt1">
                    <a:lumMod val="100000"/>
                  </a:schemeClr>
                </a:solidFill>
                <a:uFillTx/>
                <a:latin typeface="+mn-ea"/>
                <a:cs typeface="+mn-ea"/>
                <a:sym typeface="+mn-ea"/>
              </a:rPr>
              <a:t>母婴</a:t>
            </a:r>
            <a:r>
              <a:rPr lang="zh-CN" altLang="en-US" b="1">
                <a:solidFill>
                  <a:schemeClr val="lt1">
                    <a:lumMod val="100000"/>
                  </a:schemeClr>
                </a:solidFill>
                <a:uFillTx/>
                <a:latin typeface="+mn-ea"/>
                <a:cs typeface="+mn-ea"/>
                <a:sym typeface="+mn-ea"/>
              </a:rPr>
              <a:t>传播</a:t>
            </a:r>
            <a:endParaRPr lang="zh-CN" altLang="en-US" b="1">
              <a:solidFill>
                <a:schemeClr val="lt1">
                  <a:lumMod val="100000"/>
                </a:schemeClr>
              </a:solidFill>
              <a:uFillTx/>
              <a:latin typeface="+mn-ea"/>
              <a:cs typeface="+mn-ea"/>
              <a:sym typeface="+mn-ea"/>
            </a:endParaRPr>
          </a:p>
        </p:txBody>
      </p:sp>
      <p:sp>
        <p:nvSpPr>
          <p:cNvPr id="31" name="标题"/>
          <p:cNvSpPr/>
          <p:nvPr>
            <p:custDataLst>
              <p:tags r:id="rId14"/>
            </p:custDataLst>
          </p:nvPr>
        </p:nvSpPr>
        <p:spPr>
          <a:xfrm>
            <a:off x="5066030" y="3194050"/>
            <a:ext cx="3095625" cy="499745"/>
          </a:xfrm>
          <a:prstGeom prst="rect">
            <a:avLst/>
          </a:prstGeom>
          <a:gradFill>
            <a:gsLst>
              <a:gs pos="80000">
                <a:schemeClr val="accent2">
                  <a:lumMod val="70000"/>
                  <a:lumOff val="30000"/>
                  <a:alpha val="100000"/>
                </a:schemeClr>
              </a:gs>
              <a:gs pos="20000">
                <a:schemeClr val="accent2">
                  <a:alpha val="100000"/>
                </a:schemeClr>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b="1" dirty="0">
                <a:solidFill>
                  <a:schemeClr val="lt1">
                    <a:lumMod val="100000"/>
                  </a:schemeClr>
                </a:solidFill>
                <a:uFillTx/>
                <a:latin typeface="+mn-ea"/>
                <a:cs typeface="+mn-ea"/>
                <a:sym typeface="+mn-ea"/>
              </a:rPr>
              <a:t>血液传播</a:t>
            </a:r>
            <a:endParaRPr lang="zh-CN" altLang="en-US" b="1" dirty="0">
              <a:solidFill>
                <a:schemeClr val="lt1">
                  <a:lumMod val="100000"/>
                </a:schemeClr>
              </a:solidFill>
              <a:uFillTx/>
              <a:latin typeface="+mn-ea"/>
              <a:cs typeface="+mn-ea"/>
              <a:sym typeface="+mn-ea"/>
            </a:endParaRPr>
          </a:p>
        </p:txBody>
      </p:sp>
      <p:pic>
        <p:nvPicPr>
          <p:cNvPr id="32" name="图片 12" descr="343439383331313b343532303032383bbfcdbba7b9dcc0ed"/>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8578215" y="2496820"/>
            <a:ext cx="185420" cy="185420"/>
          </a:xfrm>
          <a:prstGeom prst="rect">
            <a:avLst/>
          </a:prstGeom>
        </p:spPr>
      </p:pic>
      <p:sp>
        <p:nvSpPr>
          <p:cNvPr id="34" name="标题"/>
          <p:cNvSpPr/>
          <p:nvPr>
            <p:custDataLst>
              <p:tags r:id="rId18"/>
            </p:custDataLst>
          </p:nvPr>
        </p:nvSpPr>
        <p:spPr>
          <a:xfrm>
            <a:off x="4281805" y="2411730"/>
            <a:ext cx="3088005" cy="494030"/>
          </a:xfrm>
          <a:prstGeom prst="rect">
            <a:avLst/>
          </a:prstGeom>
          <a:gradFill>
            <a:gsLst>
              <a:gs pos="80000">
                <a:schemeClr val="accent1">
                  <a:lumMod val="70000"/>
                  <a:lumOff val="30000"/>
                  <a:alpha val="100000"/>
                </a:schemeClr>
              </a:gs>
              <a:gs pos="20000">
                <a:schemeClr val="accent1">
                  <a:alpha val="100000"/>
                </a:schemeClr>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b="1" dirty="0">
                <a:solidFill>
                  <a:schemeClr val="lt1">
                    <a:lumMod val="100000"/>
                  </a:schemeClr>
                </a:solidFill>
                <a:uFillTx/>
                <a:latin typeface="+mn-ea"/>
                <a:cs typeface="+mn-ea"/>
                <a:sym typeface="+mn-ea"/>
              </a:rPr>
              <a:t>性传播</a:t>
            </a:r>
            <a:endParaRPr lang="zh-CN" altLang="en-US" b="1" dirty="0">
              <a:solidFill>
                <a:schemeClr val="lt1">
                  <a:lumMod val="100000"/>
                </a:schemeClr>
              </a:solidFill>
              <a:uFillTx/>
              <a:latin typeface="+mn-ea"/>
              <a:cs typeface="+mn-ea"/>
              <a:sym typeface="+mn-ea"/>
            </a:endParaRPr>
          </a:p>
        </p:txBody>
      </p:sp>
      <p:pic>
        <p:nvPicPr>
          <p:cNvPr id="36" name="图片 14" descr="343439383331313b343532303033303bd2d1b9bad3a6d3c3"/>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433445" y="3310890"/>
            <a:ext cx="175260" cy="175260"/>
          </a:xfrm>
          <a:prstGeom prst="rect">
            <a:avLst/>
          </a:prstGeom>
        </p:spPr>
      </p:pic>
      <p:pic>
        <p:nvPicPr>
          <p:cNvPr id="38" name="图片 5" descr="343435383036303b343532343134393bcdb7c4d4b7e7b1a9"/>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8572500" y="4107815"/>
            <a:ext cx="192405" cy="192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传</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播</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四</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要</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素</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cxnSp>
        <p:nvCxnSpPr>
          <p:cNvPr id="50" name="直接连接符 49"/>
          <p:cNvCxnSpPr/>
          <p:nvPr>
            <p:custDataLst>
              <p:tags r:id="rId1"/>
            </p:custDataLst>
          </p:nvPr>
        </p:nvCxnSpPr>
        <p:spPr>
          <a:xfrm flipV="1">
            <a:off x="7144543" y="3715231"/>
            <a:ext cx="1446" cy="1133180"/>
          </a:xfrm>
          <a:prstGeom prst="line">
            <a:avLst/>
          </a:prstGeom>
          <a:ln>
            <a:solidFill>
              <a:schemeClr val="accent1"/>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custDataLst>
              <p:tags r:id="rId2"/>
            </p:custDataLst>
          </p:nvPr>
        </p:nvCxnSpPr>
        <p:spPr>
          <a:xfrm flipH="1" flipV="1">
            <a:off x="9224377" y="2521283"/>
            <a:ext cx="1446" cy="1110040"/>
          </a:xfrm>
          <a:prstGeom prst="line">
            <a:avLst/>
          </a:prstGeom>
          <a:ln>
            <a:solidFill>
              <a:schemeClr val="accent2"/>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custDataLst>
              <p:tags r:id="rId3"/>
            </p:custDataLst>
          </p:nvPr>
        </p:nvCxnSpPr>
        <p:spPr>
          <a:xfrm flipV="1">
            <a:off x="5054637" y="2576123"/>
            <a:ext cx="2169" cy="1070989"/>
          </a:xfrm>
          <a:prstGeom prst="line">
            <a:avLst/>
          </a:prstGeom>
          <a:ln>
            <a:solidFill>
              <a:schemeClr val="accent2"/>
            </a:solidFill>
          </a:ln>
        </p:spPr>
        <p:style>
          <a:lnRef idx="2">
            <a:schemeClr val="accent1"/>
          </a:lnRef>
          <a:fillRef idx="0">
            <a:srgbClr val="FFFFFF"/>
          </a:fillRef>
          <a:effectRef idx="0">
            <a:srgbClr val="FFFFFF"/>
          </a:effectRef>
          <a:fontRef idx="minor">
            <a:schemeClr val="tx1"/>
          </a:fontRef>
        </p:style>
      </p:cxnSp>
      <p:cxnSp>
        <p:nvCxnSpPr>
          <p:cNvPr id="46" name="直接连接符 45"/>
          <p:cNvCxnSpPr/>
          <p:nvPr>
            <p:custDataLst>
              <p:tags r:id="rId4"/>
            </p:custDataLst>
          </p:nvPr>
        </p:nvCxnSpPr>
        <p:spPr>
          <a:xfrm flipH="1" flipV="1">
            <a:off x="2964008" y="3777510"/>
            <a:ext cx="2169" cy="1061588"/>
          </a:xfrm>
          <a:prstGeom prst="line">
            <a:avLst/>
          </a:prstGeom>
          <a:ln>
            <a:solidFill>
              <a:schemeClr val="accent1"/>
            </a:solidFill>
          </a:ln>
        </p:spPr>
        <p:style>
          <a:lnRef idx="2">
            <a:schemeClr val="accent1"/>
          </a:lnRef>
          <a:fillRef idx="0">
            <a:srgbClr val="FFFFFF"/>
          </a:fillRef>
          <a:effectRef idx="0">
            <a:srgbClr val="FFFFFF"/>
          </a:effectRef>
          <a:fontRef idx="minor">
            <a:schemeClr val="tx1"/>
          </a:fontRef>
        </p:style>
      </p:cxnSp>
      <p:sp>
        <p:nvSpPr>
          <p:cNvPr id="20" name="椭圆 19"/>
          <p:cNvSpPr/>
          <p:nvPr>
            <p:custDataLst>
              <p:tags r:id="rId5"/>
            </p:custDataLst>
          </p:nvPr>
        </p:nvSpPr>
        <p:spPr>
          <a:xfrm>
            <a:off x="6934105" y="4613386"/>
            <a:ext cx="434615" cy="43533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3</a:t>
            </a:r>
            <a:endParaRPr lang="en-US" altLang="zh-CN" sz="1400" b="1">
              <a:solidFill>
                <a:srgbClr val="FFFFFF"/>
              </a:solidFill>
              <a:latin typeface="+mn-ea"/>
              <a:cs typeface="+mn-ea"/>
              <a:sym typeface="+mn-ea"/>
            </a:endParaRPr>
          </a:p>
        </p:txBody>
      </p:sp>
      <p:sp>
        <p:nvSpPr>
          <p:cNvPr id="130" name="椭圆 129"/>
          <p:cNvSpPr/>
          <p:nvPr>
            <p:custDataLst>
              <p:tags r:id="rId6"/>
            </p:custDataLst>
          </p:nvPr>
        </p:nvSpPr>
        <p:spPr>
          <a:xfrm>
            <a:off x="2757910" y="4599011"/>
            <a:ext cx="436061" cy="43606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1</a:t>
            </a:r>
            <a:endParaRPr lang="en-US" altLang="zh-CN" sz="1400" b="1" dirty="0">
              <a:solidFill>
                <a:srgbClr val="FFFFFF"/>
              </a:solidFill>
              <a:latin typeface="+mn-ea"/>
              <a:cs typeface="+mn-ea"/>
              <a:sym typeface="+mn-ea"/>
            </a:endParaRPr>
          </a:p>
        </p:txBody>
      </p:sp>
      <p:sp>
        <p:nvSpPr>
          <p:cNvPr id="22" name="椭圆 21"/>
          <p:cNvSpPr/>
          <p:nvPr>
            <p:custDataLst>
              <p:tags r:id="rId7"/>
            </p:custDataLst>
          </p:nvPr>
        </p:nvSpPr>
        <p:spPr>
          <a:xfrm>
            <a:off x="4833353" y="2362070"/>
            <a:ext cx="436061" cy="43678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2</a:t>
            </a:r>
            <a:endParaRPr lang="en-US" altLang="zh-CN" sz="1400" b="1" dirty="0">
              <a:solidFill>
                <a:srgbClr val="FFFFFF"/>
              </a:solidFill>
              <a:latin typeface="+mn-ea"/>
              <a:cs typeface="+mn-ea"/>
              <a:sym typeface="+mn-ea"/>
            </a:endParaRPr>
          </a:p>
        </p:txBody>
      </p:sp>
      <p:sp>
        <p:nvSpPr>
          <p:cNvPr id="25" name="椭圆 24"/>
          <p:cNvSpPr/>
          <p:nvPr>
            <p:custDataLst>
              <p:tags r:id="rId8"/>
            </p:custDataLst>
          </p:nvPr>
        </p:nvSpPr>
        <p:spPr>
          <a:xfrm>
            <a:off x="9005985" y="2302168"/>
            <a:ext cx="434615" cy="43533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4</a:t>
            </a:r>
            <a:endParaRPr lang="en-US" altLang="zh-CN" sz="1400" b="1" dirty="0">
              <a:solidFill>
                <a:srgbClr val="FFFFFF"/>
              </a:solidFill>
              <a:latin typeface="+mn-ea"/>
              <a:cs typeface="+mn-ea"/>
              <a:sym typeface="+mn-ea"/>
            </a:endParaRPr>
          </a:p>
        </p:txBody>
      </p:sp>
      <p:sp>
        <p:nvSpPr>
          <p:cNvPr id="14" name="矩形 13"/>
          <p:cNvSpPr/>
          <p:nvPr>
            <p:custDataLst>
              <p:tags r:id="rId9"/>
            </p:custDataLst>
          </p:nvPr>
        </p:nvSpPr>
        <p:spPr>
          <a:xfrm>
            <a:off x="3441065" y="4632960"/>
            <a:ext cx="3076575" cy="940435"/>
          </a:xfrm>
          <a:prstGeom prst="rect">
            <a:avLst/>
          </a:prstGeom>
          <a:noFill/>
        </p:spPr>
        <p:txBody>
          <a:bodyPr wrap="square" lIns="0" tIns="0" rIns="0" bIns="0" rtlCol="0" anchor="t" anchorCtr="0">
            <a:noAutofit/>
          </a:bodyPr>
          <a:p>
            <a:pPr algn="l">
              <a:lnSpc>
                <a:spcPct val="130000"/>
              </a:lnSpc>
              <a:spcBef>
                <a:spcPct val="0"/>
              </a:spcBef>
              <a:spcAft>
                <a:spcPct val="0"/>
              </a:spcAft>
            </a:pPr>
            <a:r>
              <a:rPr lang="zh-CN" altLang="en-US" sz="1400" b="1">
                <a:solidFill>
                  <a:schemeClr val="tx1">
                    <a:lumMod val="85000"/>
                    <a:lumOff val="15000"/>
                  </a:schemeClr>
                </a:solidFill>
                <a:latin typeface="微软雅黑" panose="020B0503020204020204" charset="-122"/>
                <a:ea typeface="微软雅黑" panose="020B0503020204020204" charset="-122"/>
                <a:cs typeface="+mn-ea"/>
              </a:rPr>
              <a:t>艾滋病病毒对外界环境抵抗力较弱，一旦离开人体，暴露在空气中不易存活；含氯消毒剂、酒精、高温都会杀灭艾滋病病毒。</a:t>
            </a:r>
            <a:endParaRPr lang="zh-CN" altLang="en-US" sz="1400" b="1">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6" name="矩形 15"/>
          <p:cNvSpPr/>
          <p:nvPr>
            <p:custDataLst>
              <p:tags r:id="rId10"/>
            </p:custDataLst>
          </p:nvPr>
        </p:nvSpPr>
        <p:spPr>
          <a:xfrm>
            <a:off x="7785100" y="4599940"/>
            <a:ext cx="2994025" cy="1071245"/>
          </a:xfrm>
          <a:prstGeom prst="rect">
            <a:avLst/>
          </a:prstGeom>
          <a:noFill/>
        </p:spPr>
        <p:txBody>
          <a:bodyPr wrap="square" lIns="0" tIns="0" rIns="0" bIns="0" rtlCol="0" anchor="t" anchorCtr="0">
            <a:noAutofit/>
          </a:bodyPr>
          <a:p>
            <a:pPr algn="l">
              <a:lnSpc>
                <a:spcPct val="130000"/>
              </a:lnSpc>
              <a:spcBef>
                <a:spcPct val="0"/>
              </a:spcBef>
              <a:spcAft>
                <a:spcPct val="0"/>
              </a:spcAft>
            </a:pPr>
            <a:r>
              <a:rPr lang="zh-CN" altLang="en-US" sz="1400" b="1" dirty="0">
                <a:solidFill>
                  <a:schemeClr val="tx1">
                    <a:lumMod val="85000"/>
                    <a:lumOff val="15000"/>
                  </a:schemeClr>
                </a:solidFill>
                <a:latin typeface="微软雅黑" panose="020B0503020204020204" charset="-122"/>
                <a:ea typeface="微软雅黑" panose="020B0503020204020204" charset="-122"/>
                <a:cs typeface="+mn-ea"/>
              </a:rPr>
              <a:t>当身体皮肤、黏膜有破损时，接触了别人的体液（可能含有病毒），才有感染艾滋病的可能。</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8" name="矩形 17"/>
          <p:cNvSpPr/>
          <p:nvPr>
            <p:custDataLst>
              <p:tags r:id="rId11"/>
            </p:custDataLst>
          </p:nvPr>
        </p:nvSpPr>
        <p:spPr>
          <a:xfrm>
            <a:off x="1827530" y="2362200"/>
            <a:ext cx="2795270" cy="818515"/>
          </a:xfrm>
          <a:prstGeom prst="rect">
            <a:avLst/>
          </a:prstGeom>
          <a:noFill/>
        </p:spPr>
        <p:txBody>
          <a:bodyPr wrap="square" lIns="0" tIns="0" rIns="0" bIns="0" rtlCol="0" anchor="t" anchorCtr="0">
            <a:noAutofit/>
          </a:bodyPr>
          <a:p>
            <a:pPr algn="l">
              <a:lnSpc>
                <a:spcPct val="130000"/>
              </a:lnSpc>
              <a:spcBef>
                <a:spcPct val="0"/>
              </a:spcBef>
              <a:spcAft>
                <a:spcPct val="0"/>
              </a:spcAft>
            </a:pPr>
            <a:r>
              <a:rPr lang="zh-CN" altLang="en-US" sz="1400" b="1">
                <a:solidFill>
                  <a:schemeClr val="tx1">
                    <a:lumMod val="85000"/>
                    <a:lumOff val="15000"/>
                  </a:schemeClr>
                </a:solidFill>
                <a:latin typeface="微软雅黑" panose="020B0503020204020204" charset="-122"/>
                <a:ea typeface="微软雅黑" panose="020B0503020204020204" charset="-122"/>
                <a:cs typeface="+mn-ea"/>
              </a:rPr>
              <a:t>要有艾滋病病毒从艾滋病感染者体内经体液（血液、精液、阴道分泌物等）排出。</a:t>
            </a:r>
            <a:endParaRPr lang="zh-CN" altLang="en-US" sz="1400" b="1">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1" name="矩形 20"/>
          <p:cNvSpPr/>
          <p:nvPr>
            <p:custDataLst>
              <p:tags r:id="rId12"/>
            </p:custDataLst>
          </p:nvPr>
        </p:nvSpPr>
        <p:spPr>
          <a:xfrm>
            <a:off x="5494020" y="2362200"/>
            <a:ext cx="3288030" cy="932180"/>
          </a:xfrm>
          <a:prstGeom prst="rect">
            <a:avLst/>
          </a:prstGeom>
          <a:noFill/>
        </p:spPr>
        <p:txBody>
          <a:bodyPr wrap="square" lIns="0" tIns="0" rIns="0" bIns="0" rtlCol="0" anchor="t" anchorCtr="0">
            <a:noAutofit/>
          </a:bodyPr>
          <a:p>
            <a:pPr algn="l">
              <a:lnSpc>
                <a:spcPct val="130000"/>
              </a:lnSpc>
              <a:spcBef>
                <a:spcPct val="0"/>
              </a:spcBef>
              <a:spcAft>
                <a:spcPct val="0"/>
              </a:spcAft>
            </a:pPr>
            <a:r>
              <a:rPr lang="zh-CN" altLang="en-US" sz="1400" b="1">
                <a:solidFill>
                  <a:schemeClr val="tx1">
                    <a:lumMod val="85000"/>
                    <a:lumOff val="15000"/>
                  </a:schemeClr>
                </a:solidFill>
                <a:latin typeface="微软雅黑" panose="020B0503020204020204" charset="-122"/>
                <a:ea typeface="微软雅黑" panose="020B0503020204020204" charset="-122"/>
                <a:cs typeface="+mn-ea"/>
              </a:rPr>
              <a:t>血液、精液、阴道分泌物中含有大量艾滋病病毒，而日常接触的泪液、汗液、唾液和尿液中艾滋病病毒含量很少，浓度极低，需要数量达到一定规模，才能引起传播。</a:t>
            </a:r>
            <a:endParaRPr lang="zh-CN" altLang="en-US" sz="1400" b="1">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3" name="矩形 22"/>
          <p:cNvSpPr/>
          <p:nvPr>
            <p:custDataLst>
              <p:tags r:id="rId13"/>
            </p:custDataLst>
          </p:nvPr>
        </p:nvSpPr>
        <p:spPr>
          <a:xfrm>
            <a:off x="4106336" y="3965441"/>
            <a:ext cx="1851994" cy="603833"/>
          </a:xfrm>
          <a:prstGeom prst="rect">
            <a:avLst/>
          </a:prstGeom>
          <a:noFill/>
        </p:spPr>
        <p:txBody>
          <a:bodyPr wrap="square" lIns="0" tIns="0" rIns="0" bIns="0" rtlCol="0" anchor="b" anchorCtr="0">
            <a:noAutofit/>
          </a:bodyPr>
          <a:p>
            <a:pPr algn="ct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rPr>
              <a:t>存活</a:t>
            </a:r>
            <a:endParaRPr lang="zh-CN" altLang="en-US" b="1" dirty="0">
              <a:solidFill>
                <a:schemeClr val="accent2"/>
              </a:solidFill>
              <a:latin typeface="微软雅黑" panose="020B0503020204020204" charset="-122"/>
              <a:ea typeface="微软雅黑" panose="020B0503020204020204" charset="-122"/>
              <a:cs typeface="+mn-ea"/>
            </a:endParaRPr>
          </a:p>
        </p:txBody>
      </p:sp>
      <p:sp>
        <p:nvSpPr>
          <p:cNvPr id="24" name="矩形 23"/>
          <p:cNvSpPr/>
          <p:nvPr>
            <p:custDataLst>
              <p:tags r:id="rId14"/>
            </p:custDataLst>
          </p:nvPr>
        </p:nvSpPr>
        <p:spPr>
          <a:xfrm>
            <a:off x="8277011" y="3965195"/>
            <a:ext cx="1851994" cy="603833"/>
          </a:xfrm>
          <a:prstGeom prst="rect">
            <a:avLst/>
          </a:prstGeom>
          <a:noFill/>
        </p:spPr>
        <p:txBody>
          <a:bodyPr wrap="square" lIns="0" tIns="0" rIns="0" bIns="0" rtlCol="0" anchor="b" anchorCtr="0">
            <a:noAutofit/>
          </a:bodyPr>
          <a:p>
            <a:pPr algn="ctr">
              <a:spcBef>
                <a:spcPct val="0"/>
              </a:spcBef>
              <a:spcAft>
                <a:spcPct val="0"/>
              </a:spcAft>
            </a:pPr>
            <a:r>
              <a:rPr lang="zh-CN" altLang="en-US" b="1">
                <a:solidFill>
                  <a:schemeClr val="accent2"/>
                </a:solidFill>
                <a:latin typeface="微软雅黑" panose="020B0503020204020204" charset="-122"/>
                <a:ea typeface="微软雅黑" panose="020B0503020204020204" charset="-122"/>
                <a:cs typeface="+mn-ea"/>
              </a:rPr>
              <a:t>侵入</a:t>
            </a:r>
            <a:endParaRPr lang="zh-CN" altLang="en-US" b="1">
              <a:solidFill>
                <a:schemeClr val="accent2"/>
              </a:solidFill>
              <a:latin typeface="微软雅黑" panose="020B0503020204020204" charset="-122"/>
              <a:ea typeface="微软雅黑" panose="020B0503020204020204" charset="-122"/>
              <a:cs typeface="+mn-ea"/>
            </a:endParaRPr>
          </a:p>
        </p:txBody>
      </p:sp>
      <p:sp>
        <p:nvSpPr>
          <p:cNvPr id="26" name="矩形 25"/>
          <p:cNvSpPr/>
          <p:nvPr>
            <p:custDataLst>
              <p:tags r:id="rId15"/>
            </p:custDataLst>
          </p:nvPr>
        </p:nvSpPr>
        <p:spPr>
          <a:xfrm>
            <a:off x="2258681" y="1684338"/>
            <a:ext cx="1851994" cy="610341"/>
          </a:xfrm>
          <a:prstGeom prst="rect">
            <a:avLst/>
          </a:prstGeom>
          <a:noFill/>
        </p:spPr>
        <p:txBody>
          <a:bodyPr wrap="square" lIns="0" tIns="0" rIns="0" bIns="0" rtlCol="0" anchor="b" anchorCtr="0">
            <a:noAutofit/>
          </a:bodyPr>
          <a:p>
            <a:pPr algn="ctr">
              <a:spcBef>
                <a:spcPct val="0"/>
              </a:spcBef>
              <a:spcAft>
                <a:spcPct val="0"/>
              </a:spcAft>
            </a:pPr>
            <a:r>
              <a:rPr lang="zh-CN" altLang="en-US" b="1">
                <a:solidFill>
                  <a:schemeClr val="accent1"/>
                </a:solidFill>
                <a:latin typeface="微软雅黑" panose="020B0503020204020204" charset="-122"/>
                <a:ea typeface="微软雅黑" panose="020B0503020204020204" charset="-122"/>
                <a:cs typeface="+mn-ea"/>
              </a:rPr>
              <a:t>排出</a:t>
            </a:r>
            <a:endParaRPr lang="zh-CN" altLang="en-US" b="1">
              <a:solidFill>
                <a:schemeClr val="accent1"/>
              </a:solidFill>
              <a:latin typeface="微软雅黑" panose="020B0503020204020204" charset="-122"/>
              <a:ea typeface="微软雅黑" panose="020B0503020204020204" charset="-122"/>
              <a:cs typeface="+mn-ea"/>
            </a:endParaRPr>
          </a:p>
        </p:txBody>
      </p:sp>
      <p:sp>
        <p:nvSpPr>
          <p:cNvPr id="27" name="矩形 26"/>
          <p:cNvSpPr/>
          <p:nvPr>
            <p:custDataLst>
              <p:tags r:id="rId16"/>
            </p:custDataLst>
          </p:nvPr>
        </p:nvSpPr>
        <p:spPr>
          <a:xfrm>
            <a:off x="6213845" y="1684338"/>
            <a:ext cx="1851994" cy="610341"/>
          </a:xfrm>
          <a:prstGeom prst="rect">
            <a:avLst/>
          </a:prstGeom>
          <a:noFill/>
        </p:spPr>
        <p:txBody>
          <a:bodyPr wrap="square" lIns="0" tIns="0" rIns="0" bIns="0" rtlCol="0" anchor="b" anchorCtr="0">
            <a:noAutofit/>
          </a:bodyPr>
          <a:p>
            <a:pPr algn="ct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足量</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28" name="任意多边形: 形状 27"/>
          <p:cNvSpPr/>
          <p:nvPr>
            <p:custDataLst>
              <p:tags r:id="rId17"/>
            </p:custDataLst>
          </p:nvPr>
        </p:nvSpPr>
        <p:spPr>
          <a:xfrm>
            <a:off x="2044158" y="3603953"/>
            <a:ext cx="1845486" cy="211161"/>
          </a:xfrm>
          <a:custGeom>
            <a:avLst/>
            <a:gdLst>
              <a:gd name="connsiteX0" fmla="*/ 0 w 1620520"/>
              <a:gd name="connsiteY0" fmla="*/ 0 h 185420"/>
              <a:gd name="connsiteX1" fmla="*/ 1527810 w 1620520"/>
              <a:gd name="connsiteY1" fmla="*/ 0 h 185420"/>
              <a:gd name="connsiteX2" fmla="*/ 1620520 w 1620520"/>
              <a:gd name="connsiteY2" fmla="*/ 92710 h 185420"/>
              <a:gd name="connsiteX3" fmla="*/ 1527810 w 1620520"/>
              <a:gd name="connsiteY3" fmla="*/ 185420 h 185420"/>
              <a:gd name="connsiteX4" fmla="*/ 0 w 1620520"/>
              <a:gd name="connsiteY4" fmla="*/ 185420 h 185420"/>
              <a:gd name="connsiteX5" fmla="*/ 92710 w 1620520"/>
              <a:gd name="connsiteY5" fmla="*/ 92710 h 185420"/>
              <a:gd name="connsiteX6" fmla="*/ 0 w 1620520"/>
              <a:gd name="connsiteY6" fmla="*/ 0 h 1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520" h="185420">
                <a:moveTo>
                  <a:pt x="0" y="0"/>
                </a:moveTo>
                <a:lnTo>
                  <a:pt x="1527810" y="0"/>
                </a:lnTo>
                <a:lnTo>
                  <a:pt x="1620520" y="92710"/>
                </a:lnTo>
                <a:lnTo>
                  <a:pt x="1527810" y="185420"/>
                </a:lnTo>
                <a:lnTo>
                  <a:pt x="0" y="185420"/>
                </a:lnTo>
                <a:lnTo>
                  <a:pt x="92710" y="92710"/>
                </a:lnTo>
                <a:lnTo>
                  <a:pt x="0" y="0"/>
                </a:lnTo>
                <a:close/>
              </a:path>
            </a:pathLst>
          </a:custGeom>
          <a:gradFill>
            <a:gsLst>
              <a:gs pos="100000">
                <a:schemeClr val="accent1">
                  <a:lumMod val="85000"/>
                  <a:lumOff val="15000"/>
                  <a:alpha val="100000"/>
                </a:schemeClr>
              </a:gs>
              <a:gs pos="0">
                <a:schemeClr val="accent1">
                  <a:alpha val="100000"/>
                </a:schemeClr>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sz="1400">
              <a:solidFill>
                <a:srgbClr val="FFFFFF"/>
              </a:solidFill>
            </a:endParaRPr>
          </a:p>
        </p:txBody>
      </p:sp>
      <p:sp>
        <p:nvSpPr>
          <p:cNvPr id="30" name="任意多边形: 形状 29"/>
          <p:cNvSpPr/>
          <p:nvPr>
            <p:custDataLst>
              <p:tags r:id="rId18"/>
            </p:custDataLst>
          </p:nvPr>
        </p:nvSpPr>
        <p:spPr>
          <a:xfrm>
            <a:off x="8290751" y="3610127"/>
            <a:ext cx="1845486" cy="211161"/>
          </a:xfrm>
          <a:custGeom>
            <a:avLst/>
            <a:gdLst>
              <a:gd name="connsiteX0" fmla="*/ 0 w 1620520"/>
              <a:gd name="connsiteY0" fmla="*/ 0 h 185420"/>
              <a:gd name="connsiteX1" fmla="*/ 1527810 w 1620520"/>
              <a:gd name="connsiteY1" fmla="*/ 0 h 185420"/>
              <a:gd name="connsiteX2" fmla="*/ 1620520 w 1620520"/>
              <a:gd name="connsiteY2" fmla="*/ 92710 h 185420"/>
              <a:gd name="connsiteX3" fmla="*/ 1527810 w 1620520"/>
              <a:gd name="connsiteY3" fmla="*/ 185420 h 185420"/>
              <a:gd name="connsiteX4" fmla="*/ 0 w 1620520"/>
              <a:gd name="connsiteY4" fmla="*/ 185420 h 185420"/>
              <a:gd name="connsiteX5" fmla="*/ 92710 w 1620520"/>
              <a:gd name="connsiteY5" fmla="*/ 92710 h 185420"/>
              <a:gd name="connsiteX6" fmla="*/ 0 w 1620520"/>
              <a:gd name="connsiteY6" fmla="*/ 0 h 1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520" h="185420">
                <a:moveTo>
                  <a:pt x="0" y="0"/>
                </a:moveTo>
                <a:lnTo>
                  <a:pt x="1527810" y="0"/>
                </a:lnTo>
                <a:lnTo>
                  <a:pt x="1620520" y="92710"/>
                </a:lnTo>
                <a:lnTo>
                  <a:pt x="1527810" y="185420"/>
                </a:lnTo>
                <a:lnTo>
                  <a:pt x="0" y="185420"/>
                </a:lnTo>
                <a:lnTo>
                  <a:pt x="92710" y="92710"/>
                </a:lnTo>
                <a:lnTo>
                  <a:pt x="0" y="0"/>
                </a:lnTo>
                <a:close/>
              </a:path>
            </a:pathLst>
          </a:custGeom>
          <a:gradFill>
            <a:gsLst>
              <a:gs pos="100000">
                <a:schemeClr val="accent2">
                  <a:lumMod val="85000"/>
                  <a:lumOff val="15000"/>
                  <a:alpha val="100000"/>
                </a:schemeClr>
              </a:gs>
              <a:gs pos="0">
                <a:schemeClr val="accent2">
                  <a:alpha val="100000"/>
                </a:schemeClr>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sz="1400">
              <a:solidFill>
                <a:srgbClr val="FFFFFF"/>
              </a:solidFill>
            </a:endParaRPr>
          </a:p>
        </p:txBody>
      </p:sp>
      <p:sp>
        <p:nvSpPr>
          <p:cNvPr id="32" name="任意多边形: 形状 31"/>
          <p:cNvSpPr/>
          <p:nvPr>
            <p:custDataLst>
              <p:tags r:id="rId19"/>
            </p:custDataLst>
          </p:nvPr>
        </p:nvSpPr>
        <p:spPr>
          <a:xfrm>
            <a:off x="4113567" y="3610373"/>
            <a:ext cx="1846209" cy="211161"/>
          </a:xfrm>
          <a:custGeom>
            <a:avLst/>
            <a:gdLst>
              <a:gd name="connsiteX0" fmla="*/ 0 w 1621155"/>
              <a:gd name="connsiteY0" fmla="*/ 0 h 185420"/>
              <a:gd name="connsiteX1" fmla="*/ 1528445 w 1621155"/>
              <a:gd name="connsiteY1" fmla="*/ 0 h 185420"/>
              <a:gd name="connsiteX2" fmla="*/ 1621155 w 1621155"/>
              <a:gd name="connsiteY2" fmla="*/ 92710 h 185420"/>
              <a:gd name="connsiteX3" fmla="*/ 1528445 w 1621155"/>
              <a:gd name="connsiteY3" fmla="*/ 185420 h 185420"/>
              <a:gd name="connsiteX4" fmla="*/ 0 w 1621155"/>
              <a:gd name="connsiteY4" fmla="*/ 185420 h 185420"/>
              <a:gd name="connsiteX5" fmla="*/ 92710 w 1621155"/>
              <a:gd name="connsiteY5" fmla="*/ 92710 h 185420"/>
              <a:gd name="connsiteX6" fmla="*/ 0 w 1621155"/>
              <a:gd name="connsiteY6" fmla="*/ 0 h 1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155" h="185420">
                <a:moveTo>
                  <a:pt x="0" y="0"/>
                </a:moveTo>
                <a:lnTo>
                  <a:pt x="1528445" y="0"/>
                </a:lnTo>
                <a:lnTo>
                  <a:pt x="1621155" y="92710"/>
                </a:lnTo>
                <a:lnTo>
                  <a:pt x="1528445" y="185420"/>
                </a:lnTo>
                <a:lnTo>
                  <a:pt x="0" y="185420"/>
                </a:lnTo>
                <a:lnTo>
                  <a:pt x="92710" y="92710"/>
                </a:lnTo>
                <a:lnTo>
                  <a:pt x="0" y="0"/>
                </a:lnTo>
                <a:close/>
              </a:path>
            </a:pathLst>
          </a:custGeom>
          <a:gradFill>
            <a:gsLst>
              <a:gs pos="100000">
                <a:schemeClr val="accent2">
                  <a:lumMod val="85000"/>
                  <a:lumOff val="15000"/>
                  <a:alpha val="100000"/>
                </a:schemeClr>
              </a:gs>
              <a:gs pos="0">
                <a:schemeClr val="accent2">
                  <a:alpha val="100000"/>
                </a:schemeClr>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sz="1400">
              <a:solidFill>
                <a:srgbClr val="FFFFFF"/>
              </a:solidFill>
            </a:endParaRPr>
          </a:p>
        </p:txBody>
      </p:sp>
      <p:sp>
        <p:nvSpPr>
          <p:cNvPr id="35" name="任意多边形: 形状 34"/>
          <p:cNvSpPr/>
          <p:nvPr>
            <p:custDataLst>
              <p:tags r:id="rId20"/>
            </p:custDataLst>
          </p:nvPr>
        </p:nvSpPr>
        <p:spPr>
          <a:xfrm>
            <a:off x="6221800" y="3604588"/>
            <a:ext cx="1846209" cy="211161"/>
          </a:xfrm>
          <a:custGeom>
            <a:avLst/>
            <a:gdLst>
              <a:gd name="connsiteX0" fmla="*/ 0 w 1621155"/>
              <a:gd name="connsiteY0" fmla="*/ 0 h 185420"/>
              <a:gd name="connsiteX1" fmla="*/ 1528445 w 1621155"/>
              <a:gd name="connsiteY1" fmla="*/ 0 h 185420"/>
              <a:gd name="connsiteX2" fmla="*/ 1621155 w 1621155"/>
              <a:gd name="connsiteY2" fmla="*/ 92710 h 185420"/>
              <a:gd name="connsiteX3" fmla="*/ 1528445 w 1621155"/>
              <a:gd name="connsiteY3" fmla="*/ 185420 h 185420"/>
              <a:gd name="connsiteX4" fmla="*/ 0 w 1621155"/>
              <a:gd name="connsiteY4" fmla="*/ 185420 h 185420"/>
              <a:gd name="connsiteX5" fmla="*/ 92710 w 1621155"/>
              <a:gd name="connsiteY5" fmla="*/ 92710 h 185420"/>
              <a:gd name="connsiteX6" fmla="*/ 0 w 1621155"/>
              <a:gd name="connsiteY6" fmla="*/ 0 h 1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155" h="185420">
                <a:moveTo>
                  <a:pt x="0" y="0"/>
                </a:moveTo>
                <a:lnTo>
                  <a:pt x="1528445" y="0"/>
                </a:lnTo>
                <a:lnTo>
                  <a:pt x="1621155" y="92710"/>
                </a:lnTo>
                <a:lnTo>
                  <a:pt x="1528445" y="185420"/>
                </a:lnTo>
                <a:lnTo>
                  <a:pt x="0" y="185420"/>
                </a:lnTo>
                <a:lnTo>
                  <a:pt x="92710" y="92710"/>
                </a:lnTo>
                <a:lnTo>
                  <a:pt x="0" y="0"/>
                </a:lnTo>
                <a:close/>
              </a:path>
            </a:pathLst>
          </a:custGeom>
          <a:gradFill>
            <a:gsLst>
              <a:gs pos="100000">
                <a:schemeClr val="accent1">
                  <a:lumMod val="85000"/>
                  <a:lumOff val="15000"/>
                  <a:alpha val="100000"/>
                </a:schemeClr>
              </a:gs>
              <a:gs pos="0">
                <a:schemeClr val="accent1">
                  <a:alpha val="100000"/>
                </a:schemeClr>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sz="1400">
              <a:solidFill>
                <a:srgbClr val="FFFFFF"/>
              </a:solidFill>
            </a:endParaRPr>
          </a:p>
        </p:txBody>
      </p:sp>
      <p:sp>
        <p:nvSpPr>
          <p:cNvPr id="38" name="任意多边形: 形状 37"/>
          <p:cNvSpPr/>
          <p:nvPr>
            <p:custDataLst>
              <p:tags r:id="rId21"/>
            </p:custDataLst>
          </p:nvPr>
        </p:nvSpPr>
        <p:spPr>
          <a:xfrm>
            <a:off x="1814195" y="3603230"/>
            <a:ext cx="230686" cy="212607"/>
          </a:xfrm>
          <a:custGeom>
            <a:avLst/>
            <a:gdLst>
              <a:gd name="connsiteX0" fmla="*/ 0 w 202565"/>
              <a:gd name="connsiteY0" fmla="*/ 0 h 186690"/>
              <a:gd name="connsiteX1" fmla="*/ 109220 w 202565"/>
              <a:gd name="connsiteY1" fmla="*/ 0 h 186690"/>
              <a:gd name="connsiteX2" fmla="*/ 202565 w 202565"/>
              <a:gd name="connsiteY2" fmla="*/ 93345 h 186690"/>
              <a:gd name="connsiteX3" fmla="*/ 109220 w 202565"/>
              <a:gd name="connsiteY3" fmla="*/ 186690 h 186690"/>
              <a:gd name="connsiteX4" fmla="*/ 0 w 202565"/>
              <a:gd name="connsiteY4" fmla="*/ 186690 h 186690"/>
              <a:gd name="connsiteX5" fmla="*/ 93345 w 202565"/>
              <a:gd name="connsiteY5" fmla="*/ 93345 h 186690"/>
              <a:gd name="connsiteX6" fmla="*/ 0 w 202565"/>
              <a:gd name="connsiteY6" fmla="*/ 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565" h="186690">
                <a:moveTo>
                  <a:pt x="0" y="0"/>
                </a:moveTo>
                <a:lnTo>
                  <a:pt x="109220" y="0"/>
                </a:lnTo>
                <a:lnTo>
                  <a:pt x="202565" y="93345"/>
                </a:lnTo>
                <a:lnTo>
                  <a:pt x="109220" y="186690"/>
                </a:lnTo>
                <a:lnTo>
                  <a:pt x="0" y="186690"/>
                </a:lnTo>
                <a:lnTo>
                  <a:pt x="93345" y="93345"/>
                </a:lnTo>
                <a:lnTo>
                  <a:pt x="0" y="0"/>
                </a:lnTo>
                <a:close/>
              </a:path>
            </a:pathLst>
          </a:custGeom>
          <a:gradFill>
            <a:gsLst>
              <a:gs pos="100000">
                <a:schemeClr val="accent1">
                  <a:lumMod val="85000"/>
                  <a:lumOff val="15000"/>
                  <a:alpha val="100000"/>
                </a:schemeClr>
              </a:gs>
              <a:gs pos="0">
                <a:schemeClr val="accent1">
                  <a:alpha val="100000"/>
                </a:schemeClr>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sz="1400">
              <a:solidFill>
                <a:srgbClr val="FFFFFF"/>
              </a:solidFill>
            </a:endParaRPr>
          </a:p>
        </p:txBody>
      </p:sp>
      <p:sp>
        <p:nvSpPr>
          <p:cNvPr id="41" name="任意多边形: 形状 40"/>
          <p:cNvSpPr/>
          <p:nvPr>
            <p:custDataLst>
              <p:tags r:id="rId22"/>
            </p:custDataLst>
          </p:nvPr>
        </p:nvSpPr>
        <p:spPr>
          <a:xfrm>
            <a:off x="10136960" y="3610127"/>
            <a:ext cx="230686" cy="212607"/>
          </a:xfrm>
          <a:custGeom>
            <a:avLst/>
            <a:gdLst>
              <a:gd name="connsiteX0" fmla="*/ 0 w 202565"/>
              <a:gd name="connsiteY0" fmla="*/ 0 h 186690"/>
              <a:gd name="connsiteX1" fmla="*/ 109220 w 202565"/>
              <a:gd name="connsiteY1" fmla="*/ 0 h 186690"/>
              <a:gd name="connsiteX2" fmla="*/ 202565 w 202565"/>
              <a:gd name="connsiteY2" fmla="*/ 93345 h 186690"/>
              <a:gd name="connsiteX3" fmla="*/ 109220 w 202565"/>
              <a:gd name="connsiteY3" fmla="*/ 186690 h 186690"/>
              <a:gd name="connsiteX4" fmla="*/ 0 w 202565"/>
              <a:gd name="connsiteY4" fmla="*/ 186690 h 186690"/>
              <a:gd name="connsiteX5" fmla="*/ 93345 w 202565"/>
              <a:gd name="connsiteY5" fmla="*/ 93345 h 186690"/>
              <a:gd name="connsiteX6" fmla="*/ 0 w 202565"/>
              <a:gd name="connsiteY6" fmla="*/ 0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565" h="186690">
                <a:moveTo>
                  <a:pt x="0" y="0"/>
                </a:moveTo>
                <a:lnTo>
                  <a:pt x="109220" y="0"/>
                </a:lnTo>
                <a:lnTo>
                  <a:pt x="202565" y="93345"/>
                </a:lnTo>
                <a:lnTo>
                  <a:pt x="109220" y="186690"/>
                </a:lnTo>
                <a:lnTo>
                  <a:pt x="0" y="186690"/>
                </a:lnTo>
                <a:lnTo>
                  <a:pt x="93345" y="93345"/>
                </a:lnTo>
                <a:lnTo>
                  <a:pt x="0" y="0"/>
                </a:lnTo>
                <a:close/>
              </a:path>
            </a:pathLst>
          </a:custGeom>
          <a:gradFill>
            <a:gsLst>
              <a:gs pos="100000">
                <a:schemeClr val="accent2">
                  <a:lumMod val="85000"/>
                  <a:lumOff val="15000"/>
                  <a:alpha val="100000"/>
                </a:schemeClr>
              </a:gs>
              <a:gs pos="0">
                <a:schemeClr val="accent2">
                  <a:alpha val="100000"/>
                </a:schemeClr>
              </a:gs>
            </a:gsLst>
            <a:lin ang="6780000" scaled="0"/>
          </a:gradFill>
          <a:ln w="9525"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p>
            <a:endParaRPr lang="zh-CN" altLang="en-US" sz="14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2804795" y="2571750"/>
            <a:ext cx="5715000" cy="3429000"/>
          </a:xfrm>
          <a:prstGeom prst="rect">
            <a:avLst/>
          </a:prstGeom>
        </p:spPr>
      </p:pic>
      <p:grpSp>
        <p:nvGrpSpPr>
          <p:cNvPr id="11" name="组合 10"/>
          <p:cNvGrpSpPr/>
          <p:nvPr userDrawn="1"/>
        </p:nvGrpSpPr>
        <p:grpSpPr>
          <a:xfrm>
            <a:off x="0" y="6000750"/>
            <a:ext cx="12192000" cy="857250"/>
            <a:chOff x="0" y="6057900"/>
            <a:chExt cx="12192000" cy="857250"/>
          </a:xfrm>
        </p:grpSpPr>
        <p:pic>
          <p:nvPicPr>
            <p:cNvPr id="2" name="图片 1"/>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sp>
        <p:nvSpPr>
          <p:cNvPr id="3" name="文本框 2"/>
          <p:cNvSpPr txBox="1"/>
          <p:nvPr/>
        </p:nvSpPr>
        <p:spPr>
          <a:xfrm>
            <a:off x="2028825" y="504190"/>
            <a:ext cx="8134350" cy="796925"/>
          </a:xfrm>
          <a:prstGeom prst="rect">
            <a:avLst/>
          </a:prstGeom>
          <a:noFill/>
        </p:spPr>
        <p:txBody>
          <a:bodyPr wrap="square" rtlCol="0">
            <a:noAutofit/>
            <a:scene3d>
              <a:camera prst="orthographicFront"/>
              <a:lightRig rig="threePt" dir="t"/>
            </a:scene3d>
          </a:bodyPr>
          <a:p>
            <a:r>
              <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rPr>
              <a:t>日常接触不会传播</a:t>
            </a:r>
            <a:r>
              <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rPr>
              <a:t>艾滋病！！！</a:t>
            </a:r>
            <a:endPar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endParaRPr>
          </a:p>
        </p:txBody>
      </p:sp>
      <p:sp>
        <p:nvSpPr>
          <p:cNvPr id="6" name="文本框 5"/>
          <p:cNvSpPr txBox="1"/>
          <p:nvPr/>
        </p:nvSpPr>
        <p:spPr>
          <a:xfrm>
            <a:off x="1151255" y="1524000"/>
            <a:ext cx="9972040" cy="4553585"/>
          </a:xfrm>
          <a:prstGeom prst="rect">
            <a:avLst/>
          </a:prstGeom>
          <a:noFill/>
        </p:spPr>
        <p:txBody>
          <a:bodyPr wrap="square" rtlCol="0">
            <a:noAutofit/>
          </a:bodyPr>
          <a:p>
            <a:pPr indent="457200" fontAlgn="auto">
              <a:lnSpc>
                <a:spcPct val="150000"/>
              </a:lnSpc>
              <a:buNone/>
              <a:extLst>
                <a:ext uri="{35155182-B16C-46BC-9424-99874614C6A1}">
                  <wpsdc:indentchars xmlns:wpsdc="http://www.wps.cn/officeDocument/2017/drawingmlCustomData" val="200" checksum="59296752"/>
                </a:ext>
              </a:extLst>
            </a:pPr>
            <a:r>
              <a:rPr lang="zh-CN" altLang="en-US">
                <a:solidFill>
                  <a:schemeClr val="tx1"/>
                </a:solidFill>
                <a:uFillTx/>
                <a:latin typeface="Times New Roman" panose="02020603050405020304" charset="0"/>
                <a:ea typeface="微软雅黑" panose="020B0503020204020204" charset="-122"/>
              </a:rPr>
              <a:t>与HIV感染者交谈、握手、拥抱、礼节性的接吻；共用马桶圈、电话机、餐饮具、卧具、游泳池或浴池等公共设施；咳嗽和打喷嚏；蚊虫叮咬等，均不满足以上</a:t>
            </a:r>
            <a:r>
              <a:rPr lang="en-US" altLang="zh-CN">
                <a:solidFill>
                  <a:schemeClr val="tx1"/>
                </a:solidFill>
                <a:uFillTx/>
                <a:latin typeface="Times New Roman" panose="02020603050405020304" charset="0"/>
                <a:ea typeface="微软雅黑" panose="020B0503020204020204" charset="-122"/>
              </a:rPr>
              <a:t>4</a:t>
            </a:r>
            <a:r>
              <a:rPr lang="zh-CN" altLang="en-US">
                <a:solidFill>
                  <a:schemeClr val="tx1"/>
                </a:solidFill>
                <a:uFillTx/>
                <a:latin typeface="Times New Roman" panose="02020603050405020304" charset="0"/>
                <a:ea typeface="微软雅黑" panose="020B0503020204020204" charset="-122"/>
              </a:rPr>
              <a:t>要素，所以是不可能传播艾滋病的。因此没有必要担心日常接触感染艾滋病</a:t>
            </a:r>
            <a:r>
              <a:rPr lang="zh-CN" altLang="en-US">
                <a:solidFill>
                  <a:schemeClr val="tx1"/>
                </a:solidFill>
                <a:uFillTx/>
                <a:latin typeface="Times New Roman" panose="02020603050405020304" charset="0"/>
                <a:ea typeface="微软雅黑" panose="020B0503020204020204" charset="-122"/>
              </a:rPr>
              <a:t>病毒。</a:t>
            </a:r>
            <a:endParaRPr lang="zh-CN" altLang="en-US">
              <a:solidFill>
                <a:schemeClr val="tx1"/>
              </a:solidFill>
              <a:uFillTx/>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预</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防</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措</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施</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5" name="矩形 14"/>
          <p:cNvSpPr/>
          <p:nvPr>
            <p:custDataLst>
              <p:tags r:id="rId1"/>
            </p:custDataLst>
          </p:nvPr>
        </p:nvSpPr>
        <p:spPr>
          <a:xfrm>
            <a:off x="1135380" y="2068830"/>
            <a:ext cx="8378825" cy="2704465"/>
          </a:xfrm>
          <a:prstGeom prst="rect">
            <a:avLst/>
          </a:prstGeom>
          <a:noFill/>
        </p:spPr>
        <p:txBody>
          <a:bodyPr wrap="square" lIns="0" tIns="0" rIns="0" bIns="0" rtlCol="0" anchor="t" anchorCtr="0">
            <a:noAutofit/>
          </a:bodyPr>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洁身自好，遵守性道德，固定性伴侣。</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全程正确使用质量合格的安全套。</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感染性病会增加艾滋病的感染风险，得了性病尽早到正规医院检查和治疗。</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杜绝使用新型毒品。新型毒品能使人体极度兴奋，性欲增强，极易发生混乱的、无保护措施的性行为，大大增加了经性途径感染艾滋病的风险。</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1126808" y="1660525"/>
            <a:ext cx="3688715" cy="373380"/>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accent1"/>
                </a:solidFill>
                <a:latin typeface="微软雅黑" panose="020B0503020204020204" charset="-122"/>
                <a:ea typeface="微软雅黑" panose="020B0503020204020204" charset="-122"/>
                <a:cs typeface="+mn-ea"/>
                <a:sym typeface="+mn-ea"/>
              </a:rPr>
              <a:t>预防性传播</a:t>
            </a:r>
            <a:endParaRPr lang="zh-CN" altLang="en-US" b="1">
              <a:solidFill>
                <a:schemeClr val="accent1"/>
              </a:solidFill>
              <a:latin typeface="微软雅黑" panose="020B0503020204020204" charset="-122"/>
              <a:ea typeface="微软雅黑" panose="020B0503020204020204" charset="-122"/>
              <a:cs typeface="+mn-ea"/>
              <a:sym typeface="+mn-ea"/>
            </a:endParaRPr>
          </a:p>
        </p:txBody>
      </p:sp>
      <p:sp>
        <p:nvSpPr>
          <p:cNvPr id="17" name="椭圆 16"/>
          <p:cNvSpPr/>
          <p:nvPr>
            <p:custDataLst>
              <p:tags r:id="rId3"/>
            </p:custDataLst>
          </p:nvPr>
        </p:nvSpPr>
        <p:spPr>
          <a:xfrm>
            <a:off x="779463" y="1713230"/>
            <a:ext cx="292100" cy="292100"/>
          </a:xfrm>
          <a:prstGeom prst="ellipse">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cxnSp>
        <p:nvCxnSpPr>
          <p:cNvPr id="18" name="直接连接符 17"/>
          <p:cNvCxnSpPr/>
          <p:nvPr>
            <p:custDataLst>
              <p:tags r:id="rId4"/>
            </p:custDataLst>
          </p:nvPr>
        </p:nvCxnSpPr>
        <p:spPr>
          <a:xfrm>
            <a:off x="1140778" y="2029460"/>
            <a:ext cx="1128395" cy="5080"/>
          </a:xfrm>
          <a:prstGeom prst="line">
            <a:avLst/>
          </a:prstGeom>
          <a:ln w="9525">
            <a:gradFill>
              <a:gsLst>
                <a:gs pos="0">
                  <a:schemeClr val="accent2">
                    <a:lumMod val="20000"/>
                    <a:lumOff val="80000"/>
                    <a:alpha val="100000"/>
                  </a:schemeClr>
                </a:gs>
                <a:gs pos="100000">
                  <a:schemeClr val="accent2">
                    <a:alpha val="50000"/>
                  </a:schemeClr>
                </a:gs>
              </a:gsLst>
              <a:lin ang="11940000" scaled="1"/>
            </a:gradFill>
          </a:ln>
        </p:spPr>
        <p:style>
          <a:lnRef idx="2">
            <a:schemeClr val="accent1"/>
          </a:lnRef>
          <a:fillRef idx="0">
            <a:srgbClr val="FFFFFF"/>
          </a:fillRef>
          <a:effectRef idx="0">
            <a:srgbClr val="FFFFFF"/>
          </a:effectRef>
          <a:fontRef idx="minor">
            <a:schemeClr val="tx1"/>
          </a:fontRef>
        </p:style>
      </p:cxnSp>
      <p:sp>
        <p:nvSpPr>
          <p:cNvPr id="49" name="任意多边形: 形状 48"/>
          <p:cNvSpPr/>
          <p:nvPr>
            <p:custDataLst>
              <p:tags r:id="rId5"/>
            </p:custDataLst>
          </p:nvPr>
        </p:nvSpPr>
        <p:spPr>
          <a:xfrm>
            <a:off x="860108" y="1786255"/>
            <a:ext cx="137666" cy="145415"/>
          </a:xfrm>
          <a:custGeom>
            <a:avLst/>
            <a:gdLst>
              <a:gd name="connsiteX0" fmla="*/ 24655 w 137666"/>
              <a:gd name="connsiteY0" fmla="*/ 99862 h 145415"/>
              <a:gd name="connsiteX1" fmla="*/ 79185 w 137666"/>
              <a:gd name="connsiteY1" fmla="*/ 99862 h 145415"/>
              <a:gd name="connsiteX2" fmla="*/ 83719 w 137666"/>
              <a:gd name="connsiteY2" fmla="*/ 104439 h 145415"/>
              <a:gd name="connsiteX3" fmla="*/ 79185 w 137666"/>
              <a:gd name="connsiteY3" fmla="*/ 109016 h 145415"/>
              <a:gd name="connsiteX4" fmla="*/ 24655 w 137666"/>
              <a:gd name="connsiteY4" fmla="*/ 109016 h 145415"/>
              <a:gd name="connsiteX5" fmla="*/ 20121 w 137666"/>
              <a:gd name="connsiteY5" fmla="*/ 104439 h 145415"/>
              <a:gd name="connsiteX6" fmla="*/ 24655 w 137666"/>
              <a:gd name="connsiteY6" fmla="*/ 99862 h 145415"/>
              <a:gd name="connsiteX7" fmla="*/ 24655 w 137666"/>
              <a:gd name="connsiteY7" fmla="*/ 68131 h 145415"/>
              <a:gd name="connsiteX8" fmla="*/ 79185 w 137666"/>
              <a:gd name="connsiteY8" fmla="*/ 68131 h 145415"/>
              <a:gd name="connsiteX9" fmla="*/ 83719 w 137666"/>
              <a:gd name="connsiteY9" fmla="*/ 72708 h 145415"/>
              <a:gd name="connsiteX10" fmla="*/ 79185 w 137666"/>
              <a:gd name="connsiteY10" fmla="*/ 77285 h 145415"/>
              <a:gd name="connsiteX11" fmla="*/ 24655 w 137666"/>
              <a:gd name="connsiteY11" fmla="*/ 77285 h 145415"/>
              <a:gd name="connsiteX12" fmla="*/ 20121 w 137666"/>
              <a:gd name="connsiteY12" fmla="*/ 72708 h 145415"/>
              <a:gd name="connsiteX13" fmla="*/ 24655 w 137666"/>
              <a:gd name="connsiteY13" fmla="*/ 68131 h 145415"/>
              <a:gd name="connsiteX14" fmla="*/ 135394 w 137666"/>
              <a:gd name="connsiteY14" fmla="*/ 44826 h 145415"/>
              <a:gd name="connsiteX15" fmla="*/ 137050 w 137666"/>
              <a:gd name="connsiteY15" fmla="*/ 51038 h 145415"/>
              <a:gd name="connsiteX16" fmla="*/ 98212 w 137666"/>
              <a:gd name="connsiteY16" fmla="*/ 118297 h 145415"/>
              <a:gd name="connsiteX17" fmla="*/ 94267 w 137666"/>
              <a:gd name="connsiteY17" fmla="*/ 120563 h 145415"/>
              <a:gd name="connsiteX18" fmla="*/ 92000 w 137666"/>
              <a:gd name="connsiteY18" fmla="*/ 119953 h 145415"/>
              <a:gd name="connsiteX19" fmla="*/ 90344 w 137666"/>
              <a:gd name="connsiteY19" fmla="*/ 113742 h 145415"/>
              <a:gd name="connsiteX20" fmla="*/ 129182 w 137666"/>
              <a:gd name="connsiteY20" fmla="*/ 46483 h 145415"/>
              <a:gd name="connsiteX21" fmla="*/ 135394 w 137666"/>
              <a:gd name="connsiteY21" fmla="*/ 44826 h 145415"/>
              <a:gd name="connsiteX22" fmla="*/ 24635 w 137666"/>
              <a:gd name="connsiteY22" fmla="*/ 36401 h 145415"/>
              <a:gd name="connsiteX23" fmla="*/ 92788 w 137666"/>
              <a:gd name="connsiteY23" fmla="*/ 36401 h 145415"/>
              <a:gd name="connsiteX24" fmla="*/ 97321 w 137666"/>
              <a:gd name="connsiteY24" fmla="*/ 40978 h 145415"/>
              <a:gd name="connsiteX25" fmla="*/ 92810 w 137666"/>
              <a:gd name="connsiteY25" fmla="*/ 45555 h 145415"/>
              <a:gd name="connsiteX26" fmla="*/ 24635 w 137666"/>
              <a:gd name="connsiteY26" fmla="*/ 45555 h 145415"/>
              <a:gd name="connsiteX27" fmla="*/ 20102 w 137666"/>
              <a:gd name="connsiteY27" fmla="*/ 40978 h 145415"/>
              <a:gd name="connsiteX28" fmla="*/ 24635 w 137666"/>
              <a:gd name="connsiteY28" fmla="*/ 36401 h 145415"/>
              <a:gd name="connsiteX29" fmla="*/ 12248 w 137666"/>
              <a:gd name="connsiteY29" fmla="*/ 0 h 145415"/>
              <a:gd name="connsiteX30" fmla="*/ 110434 w 137666"/>
              <a:gd name="connsiteY30" fmla="*/ 0 h 145415"/>
              <a:gd name="connsiteX31" fmla="*/ 122683 w 137666"/>
              <a:gd name="connsiteY31" fmla="*/ 11355 h 145415"/>
              <a:gd name="connsiteX32" fmla="*/ 122683 w 137666"/>
              <a:gd name="connsiteY32" fmla="*/ 29772 h 145415"/>
              <a:gd name="connsiteX33" fmla="*/ 118149 w 137666"/>
              <a:gd name="connsiteY33" fmla="*/ 34305 h 145415"/>
              <a:gd name="connsiteX34" fmla="*/ 113616 w 137666"/>
              <a:gd name="connsiteY34" fmla="*/ 29772 h 145415"/>
              <a:gd name="connsiteX35" fmla="*/ 113616 w 137666"/>
              <a:gd name="connsiteY35" fmla="*/ 11377 h 145415"/>
              <a:gd name="connsiteX36" fmla="*/ 110456 w 137666"/>
              <a:gd name="connsiteY36" fmla="*/ 9110 h 145415"/>
              <a:gd name="connsiteX37" fmla="*/ 12248 w 137666"/>
              <a:gd name="connsiteY37" fmla="*/ 9110 h 145415"/>
              <a:gd name="connsiteX38" fmla="*/ 9088 w 137666"/>
              <a:gd name="connsiteY38" fmla="*/ 11377 h 145415"/>
              <a:gd name="connsiteX39" fmla="*/ 9088 w 137666"/>
              <a:gd name="connsiteY39" fmla="*/ 134060 h 145415"/>
              <a:gd name="connsiteX40" fmla="*/ 12248 w 137666"/>
              <a:gd name="connsiteY40" fmla="*/ 136327 h 145415"/>
              <a:gd name="connsiteX41" fmla="*/ 110434 w 137666"/>
              <a:gd name="connsiteY41" fmla="*/ 136327 h 145415"/>
              <a:gd name="connsiteX42" fmla="*/ 113594 w 137666"/>
              <a:gd name="connsiteY42" fmla="*/ 134060 h 145415"/>
              <a:gd name="connsiteX43" fmla="*/ 113594 w 137666"/>
              <a:gd name="connsiteY43" fmla="*/ 126824 h 145415"/>
              <a:gd name="connsiteX44" fmla="*/ 118128 w 137666"/>
              <a:gd name="connsiteY44" fmla="*/ 122291 h 145415"/>
              <a:gd name="connsiteX45" fmla="*/ 122661 w 137666"/>
              <a:gd name="connsiteY45" fmla="*/ 126824 h 145415"/>
              <a:gd name="connsiteX46" fmla="*/ 122661 w 137666"/>
              <a:gd name="connsiteY46" fmla="*/ 134060 h 145415"/>
              <a:gd name="connsiteX47" fmla="*/ 110434 w 137666"/>
              <a:gd name="connsiteY47" fmla="*/ 145415 h 145415"/>
              <a:gd name="connsiteX48" fmla="*/ 12248 w 137666"/>
              <a:gd name="connsiteY48" fmla="*/ 145415 h 145415"/>
              <a:gd name="connsiteX49" fmla="*/ 0 w 137666"/>
              <a:gd name="connsiteY49" fmla="*/ 134060 h 145415"/>
              <a:gd name="connsiteX50" fmla="*/ 0 w 137666"/>
              <a:gd name="connsiteY50" fmla="*/ 11355 h 145415"/>
              <a:gd name="connsiteX51" fmla="*/ 12248 w 137666"/>
              <a:gd name="connsiteY51" fmla="*/ 0 h 14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7666" h="145415">
                <a:moveTo>
                  <a:pt x="24655" y="99862"/>
                </a:moveTo>
                <a:lnTo>
                  <a:pt x="79185" y="99862"/>
                </a:lnTo>
                <a:cubicBezTo>
                  <a:pt x="81692" y="99862"/>
                  <a:pt x="83719" y="101933"/>
                  <a:pt x="83719" y="104439"/>
                </a:cubicBezTo>
                <a:cubicBezTo>
                  <a:pt x="83719" y="106945"/>
                  <a:pt x="81692" y="109016"/>
                  <a:pt x="79185" y="109016"/>
                </a:cubicBezTo>
                <a:lnTo>
                  <a:pt x="24655" y="109016"/>
                </a:lnTo>
                <a:cubicBezTo>
                  <a:pt x="22148" y="109016"/>
                  <a:pt x="20121" y="106945"/>
                  <a:pt x="20121" y="104439"/>
                </a:cubicBezTo>
                <a:cubicBezTo>
                  <a:pt x="20121" y="101933"/>
                  <a:pt x="22148" y="99862"/>
                  <a:pt x="24655" y="99862"/>
                </a:cubicBezTo>
                <a:close/>
                <a:moveTo>
                  <a:pt x="24655" y="68131"/>
                </a:moveTo>
                <a:lnTo>
                  <a:pt x="79185" y="68131"/>
                </a:lnTo>
                <a:cubicBezTo>
                  <a:pt x="81692" y="68131"/>
                  <a:pt x="83719" y="70202"/>
                  <a:pt x="83719" y="72708"/>
                </a:cubicBezTo>
                <a:cubicBezTo>
                  <a:pt x="83719" y="75214"/>
                  <a:pt x="81692" y="77285"/>
                  <a:pt x="79185" y="77285"/>
                </a:cubicBezTo>
                <a:lnTo>
                  <a:pt x="24655" y="77285"/>
                </a:lnTo>
                <a:cubicBezTo>
                  <a:pt x="22148" y="77285"/>
                  <a:pt x="20121" y="75214"/>
                  <a:pt x="20121" y="72708"/>
                </a:cubicBezTo>
                <a:cubicBezTo>
                  <a:pt x="20121" y="70202"/>
                  <a:pt x="22148" y="68131"/>
                  <a:pt x="24655" y="68131"/>
                </a:cubicBezTo>
                <a:close/>
                <a:moveTo>
                  <a:pt x="135394" y="44826"/>
                </a:moveTo>
                <a:cubicBezTo>
                  <a:pt x="137573" y="46090"/>
                  <a:pt x="138314" y="48858"/>
                  <a:pt x="137050" y="51038"/>
                </a:cubicBezTo>
                <a:lnTo>
                  <a:pt x="98212" y="118297"/>
                </a:lnTo>
                <a:cubicBezTo>
                  <a:pt x="97362" y="119757"/>
                  <a:pt x="95836" y="120563"/>
                  <a:pt x="94267" y="120563"/>
                </a:cubicBezTo>
                <a:cubicBezTo>
                  <a:pt x="93504" y="120563"/>
                  <a:pt x="92720" y="120367"/>
                  <a:pt x="92000" y="119953"/>
                </a:cubicBezTo>
                <a:cubicBezTo>
                  <a:pt x="89821" y="118689"/>
                  <a:pt x="89080" y="115921"/>
                  <a:pt x="90344" y="113742"/>
                </a:cubicBezTo>
                <a:lnTo>
                  <a:pt x="129182" y="46483"/>
                </a:lnTo>
                <a:cubicBezTo>
                  <a:pt x="130446" y="44303"/>
                  <a:pt x="133214" y="43562"/>
                  <a:pt x="135394" y="44826"/>
                </a:cubicBezTo>
                <a:close/>
                <a:moveTo>
                  <a:pt x="24635" y="36401"/>
                </a:moveTo>
                <a:lnTo>
                  <a:pt x="92788" y="36401"/>
                </a:lnTo>
                <a:cubicBezTo>
                  <a:pt x="95294" y="36401"/>
                  <a:pt x="97321" y="38471"/>
                  <a:pt x="97321" y="40978"/>
                </a:cubicBezTo>
                <a:cubicBezTo>
                  <a:pt x="97321" y="43484"/>
                  <a:pt x="95316" y="45555"/>
                  <a:pt x="92810" y="45555"/>
                </a:cubicBezTo>
                <a:lnTo>
                  <a:pt x="24635" y="45555"/>
                </a:lnTo>
                <a:cubicBezTo>
                  <a:pt x="22129" y="45555"/>
                  <a:pt x="20102" y="43484"/>
                  <a:pt x="20102" y="40978"/>
                </a:cubicBezTo>
                <a:cubicBezTo>
                  <a:pt x="20102" y="38471"/>
                  <a:pt x="22129" y="36401"/>
                  <a:pt x="24635" y="36401"/>
                </a:cubicBezTo>
                <a:close/>
                <a:moveTo>
                  <a:pt x="12248" y="0"/>
                </a:moveTo>
                <a:lnTo>
                  <a:pt x="110434" y="0"/>
                </a:lnTo>
                <a:cubicBezTo>
                  <a:pt x="117190" y="0"/>
                  <a:pt x="122683" y="5100"/>
                  <a:pt x="122683" y="11355"/>
                </a:cubicBezTo>
                <a:lnTo>
                  <a:pt x="122683" y="29772"/>
                </a:lnTo>
                <a:cubicBezTo>
                  <a:pt x="122683" y="32278"/>
                  <a:pt x="120656" y="34305"/>
                  <a:pt x="118149" y="34305"/>
                </a:cubicBezTo>
                <a:cubicBezTo>
                  <a:pt x="115643" y="34305"/>
                  <a:pt x="113616" y="32278"/>
                  <a:pt x="113616" y="29772"/>
                </a:cubicBezTo>
                <a:lnTo>
                  <a:pt x="113616" y="11377"/>
                </a:lnTo>
                <a:cubicBezTo>
                  <a:pt x="113616" y="10156"/>
                  <a:pt x="112134" y="9110"/>
                  <a:pt x="110456" y="9110"/>
                </a:cubicBezTo>
                <a:lnTo>
                  <a:pt x="12248" y="9110"/>
                </a:lnTo>
                <a:cubicBezTo>
                  <a:pt x="10570" y="9110"/>
                  <a:pt x="9088" y="10178"/>
                  <a:pt x="9088" y="11377"/>
                </a:cubicBezTo>
                <a:lnTo>
                  <a:pt x="9088" y="134060"/>
                </a:lnTo>
                <a:cubicBezTo>
                  <a:pt x="9088" y="135280"/>
                  <a:pt x="10570" y="136327"/>
                  <a:pt x="12248" y="136327"/>
                </a:cubicBezTo>
                <a:lnTo>
                  <a:pt x="110434" y="136327"/>
                </a:lnTo>
                <a:cubicBezTo>
                  <a:pt x="112112" y="136327"/>
                  <a:pt x="113594" y="135259"/>
                  <a:pt x="113594" y="134060"/>
                </a:cubicBezTo>
                <a:lnTo>
                  <a:pt x="113594" y="126824"/>
                </a:lnTo>
                <a:cubicBezTo>
                  <a:pt x="113594" y="124318"/>
                  <a:pt x="115621" y="122291"/>
                  <a:pt x="118128" y="122291"/>
                </a:cubicBezTo>
                <a:cubicBezTo>
                  <a:pt x="120634" y="122291"/>
                  <a:pt x="122661" y="124318"/>
                  <a:pt x="122661" y="126824"/>
                </a:cubicBezTo>
                <a:lnTo>
                  <a:pt x="122661" y="134060"/>
                </a:lnTo>
                <a:cubicBezTo>
                  <a:pt x="122683" y="140315"/>
                  <a:pt x="117190" y="145415"/>
                  <a:pt x="110434" y="145415"/>
                </a:cubicBezTo>
                <a:lnTo>
                  <a:pt x="12248" y="145415"/>
                </a:lnTo>
                <a:cubicBezTo>
                  <a:pt x="5492" y="145415"/>
                  <a:pt x="0" y="140315"/>
                  <a:pt x="0" y="134060"/>
                </a:cubicBezTo>
                <a:lnTo>
                  <a:pt x="0" y="11355"/>
                </a:lnTo>
                <a:cubicBezTo>
                  <a:pt x="0" y="5100"/>
                  <a:pt x="5492" y="0"/>
                  <a:pt x="12248" y="0"/>
                </a:cubicBezTo>
                <a:close/>
              </a:path>
            </a:pathLst>
          </a:custGeom>
          <a:solidFill>
            <a:srgbClr val="FFFFFF"/>
          </a:solidFill>
          <a:ln w="214" cap="flat">
            <a:noFill/>
            <a:prstDash val="solid"/>
            <a:miter/>
          </a:ln>
        </p:spPr>
        <p:txBody>
          <a:bodyPr rtlCol="0" anchor="ctr"/>
          <a:p>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预</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防</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措</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施</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9" name="矩形 18"/>
          <p:cNvSpPr/>
          <p:nvPr>
            <p:custDataLst>
              <p:tags r:id="rId1"/>
            </p:custDataLst>
          </p:nvPr>
        </p:nvSpPr>
        <p:spPr>
          <a:xfrm>
            <a:off x="1152525" y="2062480"/>
            <a:ext cx="7757160" cy="2611120"/>
          </a:xfrm>
          <a:prstGeom prst="rect">
            <a:avLst/>
          </a:prstGeom>
          <a:noFill/>
        </p:spPr>
        <p:txBody>
          <a:bodyPr wrap="square" lIns="0" tIns="0" rIns="0" bIns="0" rtlCol="0" anchor="t" anchorCtr="0">
            <a:noAutofit/>
          </a:bodyPr>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青年男女最好在婚前进行艾滋病病毒抗体检测，育龄妇女应进行孕前检测。</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感染了艾滋病病毒的怀孕妇女要在医生的指导下，孕期和产时服用抗病毒药物，住院分娩减少损伤性危险操作，产后避免母乳喂养。</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1" name="矩形 20"/>
          <p:cNvSpPr/>
          <p:nvPr>
            <p:custDataLst>
              <p:tags r:id="rId2"/>
            </p:custDataLst>
          </p:nvPr>
        </p:nvSpPr>
        <p:spPr>
          <a:xfrm>
            <a:off x="1152208" y="1647190"/>
            <a:ext cx="3688715" cy="373380"/>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accent1"/>
                </a:solidFill>
                <a:latin typeface="微软雅黑" panose="020B0503020204020204" charset="-122"/>
                <a:ea typeface="微软雅黑" panose="020B0503020204020204" charset="-122"/>
                <a:cs typeface="+mn-ea"/>
                <a:sym typeface="+mn-ea"/>
              </a:rPr>
              <a:t>预防母婴传播</a:t>
            </a:r>
            <a:endParaRPr lang="zh-CN" altLang="en-US" b="1">
              <a:solidFill>
                <a:schemeClr val="accent1"/>
              </a:solidFill>
              <a:latin typeface="微软雅黑" panose="020B0503020204020204" charset="-122"/>
              <a:ea typeface="微软雅黑" panose="020B0503020204020204" charset="-122"/>
              <a:cs typeface="+mn-ea"/>
              <a:sym typeface="+mn-ea"/>
            </a:endParaRPr>
          </a:p>
        </p:txBody>
      </p:sp>
      <p:sp>
        <p:nvSpPr>
          <p:cNvPr id="29" name="椭圆 28"/>
          <p:cNvSpPr/>
          <p:nvPr>
            <p:custDataLst>
              <p:tags r:id="rId3"/>
            </p:custDataLst>
          </p:nvPr>
        </p:nvSpPr>
        <p:spPr>
          <a:xfrm>
            <a:off x="796608" y="1706880"/>
            <a:ext cx="292100" cy="292100"/>
          </a:xfrm>
          <a:prstGeom prst="ellipse">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cxnSp>
        <p:nvCxnSpPr>
          <p:cNvPr id="22" name="直接连接符 21"/>
          <p:cNvCxnSpPr/>
          <p:nvPr>
            <p:custDataLst>
              <p:tags r:id="rId4"/>
            </p:custDataLst>
          </p:nvPr>
        </p:nvCxnSpPr>
        <p:spPr>
          <a:xfrm flipV="1">
            <a:off x="1157923" y="2011680"/>
            <a:ext cx="1416050" cy="11430"/>
          </a:xfrm>
          <a:prstGeom prst="line">
            <a:avLst/>
          </a:prstGeom>
          <a:ln w="9525">
            <a:gradFill>
              <a:gsLst>
                <a:gs pos="0">
                  <a:schemeClr val="accent1">
                    <a:lumMod val="20000"/>
                    <a:lumOff val="80000"/>
                    <a:alpha val="100000"/>
                  </a:schemeClr>
                </a:gs>
                <a:gs pos="100000">
                  <a:schemeClr val="accent1">
                    <a:alpha val="50000"/>
                  </a:schemeClr>
                </a:gs>
              </a:gsLst>
              <a:lin ang="11940000" scaled="1"/>
            </a:gradFill>
          </a:ln>
        </p:spPr>
        <p:style>
          <a:lnRef idx="2">
            <a:schemeClr val="accent1"/>
          </a:lnRef>
          <a:fillRef idx="0">
            <a:srgbClr val="FFFFFF"/>
          </a:fillRef>
          <a:effectRef idx="0">
            <a:srgbClr val="FFFFFF"/>
          </a:effectRef>
          <a:fontRef idx="minor">
            <a:schemeClr val="tx1"/>
          </a:fontRef>
        </p:style>
      </p:cxnSp>
      <p:sp>
        <p:nvSpPr>
          <p:cNvPr id="50" name="任意多边形: 形状 49"/>
          <p:cNvSpPr/>
          <p:nvPr>
            <p:custDataLst>
              <p:tags r:id="rId5"/>
            </p:custDataLst>
          </p:nvPr>
        </p:nvSpPr>
        <p:spPr>
          <a:xfrm>
            <a:off x="874713" y="1780540"/>
            <a:ext cx="134665" cy="144000"/>
          </a:xfrm>
          <a:custGeom>
            <a:avLst/>
            <a:gdLst>
              <a:gd name="connsiteX0" fmla="*/ 117386 w 134665"/>
              <a:gd name="connsiteY0" fmla="*/ 103609 h 144000"/>
              <a:gd name="connsiteX1" fmla="*/ 122189 w 134665"/>
              <a:gd name="connsiteY1" fmla="*/ 108412 h 144000"/>
              <a:gd name="connsiteX2" fmla="*/ 117386 w 134665"/>
              <a:gd name="connsiteY2" fmla="*/ 113215 h 144000"/>
              <a:gd name="connsiteX3" fmla="*/ 112583 w 134665"/>
              <a:gd name="connsiteY3" fmla="*/ 108412 h 144000"/>
              <a:gd name="connsiteX4" fmla="*/ 117386 w 134665"/>
              <a:gd name="connsiteY4" fmla="*/ 103609 h 144000"/>
              <a:gd name="connsiteX5" fmla="*/ 24334 w 134665"/>
              <a:gd name="connsiteY5" fmla="*/ 98819 h 144000"/>
              <a:gd name="connsiteX6" fmla="*/ 91843 w 134665"/>
              <a:gd name="connsiteY6" fmla="*/ 98819 h 144000"/>
              <a:gd name="connsiteX7" fmla="*/ 96334 w 134665"/>
              <a:gd name="connsiteY7" fmla="*/ 103378 h 144000"/>
              <a:gd name="connsiteX8" fmla="*/ 91843 w 134665"/>
              <a:gd name="connsiteY8" fmla="*/ 107936 h 144000"/>
              <a:gd name="connsiteX9" fmla="*/ 24334 w 134665"/>
              <a:gd name="connsiteY9" fmla="*/ 107936 h 144000"/>
              <a:gd name="connsiteX10" fmla="*/ 19843 w 134665"/>
              <a:gd name="connsiteY10" fmla="*/ 103378 h 144000"/>
              <a:gd name="connsiteX11" fmla="*/ 24334 w 134665"/>
              <a:gd name="connsiteY11" fmla="*/ 98819 h 144000"/>
              <a:gd name="connsiteX12" fmla="*/ 24353 w 134665"/>
              <a:gd name="connsiteY12" fmla="*/ 67552 h 144000"/>
              <a:gd name="connsiteX13" fmla="*/ 78342 w 134665"/>
              <a:gd name="connsiteY13" fmla="*/ 67552 h 144000"/>
              <a:gd name="connsiteX14" fmla="*/ 82833 w 134665"/>
              <a:gd name="connsiteY14" fmla="*/ 71999 h 144000"/>
              <a:gd name="connsiteX15" fmla="*/ 78364 w 134665"/>
              <a:gd name="connsiteY15" fmla="*/ 76446 h 144000"/>
              <a:gd name="connsiteX16" fmla="*/ 24353 w 134665"/>
              <a:gd name="connsiteY16" fmla="*/ 76446 h 144000"/>
              <a:gd name="connsiteX17" fmla="*/ 19861 w 134665"/>
              <a:gd name="connsiteY17" fmla="*/ 71999 h 144000"/>
              <a:gd name="connsiteX18" fmla="*/ 24353 w 134665"/>
              <a:gd name="connsiteY18" fmla="*/ 67552 h 144000"/>
              <a:gd name="connsiteX19" fmla="*/ 116454 w 134665"/>
              <a:gd name="connsiteY19" fmla="*/ 45446 h 144000"/>
              <a:gd name="connsiteX20" fmla="*/ 129320 w 134665"/>
              <a:gd name="connsiteY20" fmla="*/ 50783 h 144000"/>
              <a:gd name="connsiteX21" fmla="*/ 134480 w 134665"/>
              <a:gd name="connsiteY21" fmla="*/ 63211 h 144000"/>
              <a:gd name="connsiteX22" fmla="*/ 134557 w 134665"/>
              <a:gd name="connsiteY22" fmla="*/ 63284 h 144000"/>
              <a:gd name="connsiteX23" fmla="*/ 134542 w 134665"/>
              <a:gd name="connsiteY23" fmla="*/ 63360 h 144000"/>
              <a:gd name="connsiteX24" fmla="*/ 134665 w 134665"/>
              <a:gd name="connsiteY24" fmla="*/ 63658 h 144000"/>
              <a:gd name="connsiteX25" fmla="*/ 134435 w 134665"/>
              <a:gd name="connsiteY25" fmla="*/ 63886 h 144000"/>
              <a:gd name="connsiteX26" fmla="*/ 133387 w 134665"/>
              <a:gd name="connsiteY26" fmla="*/ 69076 h 144000"/>
              <a:gd name="connsiteX27" fmla="*/ 124795 w 134665"/>
              <a:gd name="connsiteY27" fmla="*/ 81407 h 144000"/>
              <a:gd name="connsiteX28" fmla="*/ 121860 w 134665"/>
              <a:gd name="connsiteY28" fmla="*/ 88722 h 144000"/>
              <a:gd name="connsiteX29" fmla="*/ 121860 w 134665"/>
              <a:gd name="connsiteY29" fmla="*/ 96016 h 144000"/>
              <a:gd name="connsiteX30" fmla="*/ 117368 w 134665"/>
              <a:gd name="connsiteY30" fmla="*/ 100507 h 144000"/>
              <a:gd name="connsiteX31" fmla="*/ 112877 w 134665"/>
              <a:gd name="connsiteY31" fmla="*/ 96016 h 144000"/>
              <a:gd name="connsiteX32" fmla="*/ 112877 w 134665"/>
              <a:gd name="connsiteY32" fmla="*/ 88722 h 144000"/>
              <a:gd name="connsiteX33" fmla="*/ 118547 w 134665"/>
              <a:gd name="connsiteY33" fmla="*/ 74936 h 144000"/>
              <a:gd name="connsiteX34" fmla="*/ 124620 w 134665"/>
              <a:gd name="connsiteY34" fmla="*/ 66784 h 144000"/>
              <a:gd name="connsiteX35" fmla="*/ 125569 w 134665"/>
              <a:gd name="connsiteY35" fmla="*/ 63566 h 144000"/>
              <a:gd name="connsiteX36" fmla="*/ 116454 w 134665"/>
              <a:gd name="connsiteY36" fmla="*/ 54430 h 144000"/>
              <a:gd name="connsiteX37" fmla="*/ 107226 w 134665"/>
              <a:gd name="connsiteY37" fmla="*/ 63658 h 144000"/>
              <a:gd name="connsiteX38" fmla="*/ 102734 w 134665"/>
              <a:gd name="connsiteY38" fmla="*/ 68149 h 144000"/>
              <a:gd name="connsiteX39" fmla="*/ 98243 w 134665"/>
              <a:gd name="connsiteY39" fmla="*/ 63658 h 144000"/>
              <a:gd name="connsiteX40" fmla="*/ 116454 w 134665"/>
              <a:gd name="connsiteY40" fmla="*/ 45446 h 144000"/>
              <a:gd name="connsiteX41" fmla="*/ 24334 w 134665"/>
              <a:gd name="connsiteY41" fmla="*/ 36063 h 144000"/>
              <a:gd name="connsiteX42" fmla="*/ 91843 w 134665"/>
              <a:gd name="connsiteY42" fmla="*/ 36063 h 144000"/>
              <a:gd name="connsiteX43" fmla="*/ 96334 w 134665"/>
              <a:gd name="connsiteY43" fmla="*/ 40621 h 144000"/>
              <a:gd name="connsiteX44" fmla="*/ 91843 w 134665"/>
              <a:gd name="connsiteY44" fmla="*/ 45179 h 144000"/>
              <a:gd name="connsiteX45" fmla="*/ 24334 w 134665"/>
              <a:gd name="connsiteY45" fmla="*/ 45179 h 144000"/>
              <a:gd name="connsiteX46" fmla="*/ 19843 w 134665"/>
              <a:gd name="connsiteY46" fmla="*/ 40621 h 144000"/>
              <a:gd name="connsiteX47" fmla="*/ 24334 w 134665"/>
              <a:gd name="connsiteY47" fmla="*/ 36063 h 144000"/>
              <a:gd name="connsiteX48" fmla="*/ 12119 w 134665"/>
              <a:gd name="connsiteY48" fmla="*/ 0 h 144000"/>
              <a:gd name="connsiteX49" fmla="*/ 109357 w 134665"/>
              <a:gd name="connsiteY49" fmla="*/ 0 h 144000"/>
              <a:gd name="connsiteX50" fmla="*/ 121476 w 134665"/>
              <a:gd name="connsiteY50" fmla="*/ 11251 h 144000"/>
              <a:gd name="connsiteX51" fmla="*/ 121476 w 134665"/>
              <a:gd name="connsiteY51" fmla="*/ 29463 h 144000"/>
              <a:gd name="connsiteX52" fmla="*/ 116984 w 134665"/>
              <a:gd name="connsiteY52" fmla="*/ 33954 h 144000"/>
              <a:gd name="connsiteX53" fmla="*/ 112492 w 134665"/>
              <a:gd name="connsiteY53" fmla="*/ 29463 h 144000"/>
              <a:gd name="connsiteX54" fmla="*/ 112492 w 134665"/>
              <a:gd name="connsiteY54" fmla="*/ 11251 h 144000"/>
              <a:gd name="connsiteX55" fmla="*/ 109357 w 134665"/>
              <a:gd name="connsiteY55" fmla="*/ 9006 h 144000"/>
              <a:gd name="connsiteX56" fmla="*/ 12119 w 134665"/>
              <a:gd name="connsiteY56" fmla="*/ 9006 h 144000"/>
              <a:gd name="connsiteX57" fmla="*/ 8984 w 134665"/>
              <a:gd name="connsiteY57" fmla="*/ 11251 h 144000"/>
              <a:gd name="connsiteX58" fmla="*/ 8984 w 134665"/>
              <a:gd name="connsiteY58" fmla="*/ 132749 h 144000"/>
              <a:gd name="connsiteX59" fmla="*/ 12119 w 134665"/>
              <a:gd name="connsiteY59" fmla="*/ 134995 h 144000"/>
              <a:gd name="connsiteX60" fmla="*/ 109357 w 134665"/>
              <a:gd name="connsiteY60" fmla="*/ 134995 h 144000"/>
              <a:gd name="connsiteX61" fmla="*/ 112492 w 134665"/>
              <a:gd name="connsiteY61" fmla="*/ 132749 h 144000"/>
              <a:gd name="connsiteX62" fmla="*/ 112492 w 134665"/>
              <a:gd name="connsiteY62" fmla="*/ 125589 h 144000"/>
              <a:gd name="connsiteX63" fmla="*/ 116984 w 134665"/>
              <a:gd name="connsiteY63" fmla="*/ 121097 h 144000"/>
              <a:gd name="connsiteX64" fmla="*/ 121476 w 134665"/>
              <a:gd name="connsiteY64" fmla="*/ 125589 h 144000"/>
              <a:gd name="connsiteX65" fmla="*/ 121476 w 134665"/>
              <a:gd name="connsiteY65" fmla="*/ 132771 h 144000"/>
              <a:gd name="connsiteX66" fmla="*/ 109357 w 134665"/>
              <a:gd name="connsiteY66" fmla="*/ 144000 h 144000"/>
              <a:gd name="connsiteX67" fmla="*/ 12119 w 134665"/>
              <a:gd name="connsiteY67" fmla="*/ 144000 h 144000"/>
              <a:gd name="connsiteX68" fmla="*/ 0 w 134665"/>
              <a:gd name="connsiteY68" fmla="*/ 132749 h 144000"/>
              <a:gd name="connsiteX69" fmla="*/ 0 w 134665"/>
              <a:gd name="connsiteY69" fmla="*/ 11251 h 144000"/>
              <a:gd name="connsiteX70" fmla="*/ 12119 w 134665"/>
              <a:gd name="connsiteY70" fmla="*/ 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4665" h="144000">
                <a:moveTo>
                  <a:pt x="117386" y="103609"/>
                </a:moveTo>
                <a:cubicBezTo>
                  <a:pt x="120039" y="103609"/>
                  <a:pt x="122189" y="105759"/>
                  <a:pt x="122189" y="108412"/>
                </a:cubicBezTo>
                <a:cubicBezTo>
                  <a:pt x="122189" y="111064"/>
                  <a:pt x="120039" y="113215"/>
                  <a:pt x="117386" y="113215"/>
                </a:cubicBezTo>
                <a:cubicBezTo>
                  <a:pt x="114733" y="113215"/>
                  <a:pt x="112583" y="111064"/>
                  <a:pt x="112583" y="108412"/>
                </a:cubicBezTo>
                <a:cubicBezTo>
                  <a:pt x="112583" y="105759"/>
                  <a:pt x="114733" y="103609"/>
                  <a:pt x="117386" y="103609"/>
                </a:cubicBezTo>
                <a:close/>
                <a:moveTo>
                  <a:pt x="24334" y="98819"/>
                </a:moveTo>
                <a:lnTo>
                  <a:pt x="91843" y="98819"/>
                </a:lnTo>
                <a:cubicBezTo>
                  <a:pt x="94333" y="98819"/>
                  <a:pt x="96334" y="100887"/>
                  <a:pt x="96334" y="103378"/>
                </a:cubicBezTo>
                <a:cubicBezTo>
                  <a:pt x="96334" y="105868"/>
                  <a:pt x="94333" y="107936"/>
                  <a:pt x="91843" y="107936"/>
                </a:cubicBezTo>
                <a:lnTo>
                  <a:pt x="24334" y="107936"/>
                </a:lnTo>
                <a:cubicBezTo>
                  <a:pt x="21844" y="107936"/>
                  <a:pt x="19843" y="105868"/>
                  <a:pt x="19843" y="103378"/>
                </a:cubicBezTo>
                <a:cubicBezTo>
                  <a:pt x="19843" y="100887"/>
                  <a:pt x="21866" y="98819"/>
                  <a:pt x="24334" y="98819"/>
                </a:cubicBezTo>
                <a:close/>
                <a:moveTo>
                  <a:pt x="24353" y="67552"/>
                </a:moveTo>
                <a:lnTo>
                  <a:pt x="78342" y="67552"/>
                </a:lnTo>
                <a:cubicBezTo>
                  <a:pt x="80832" y="67552"/>
                  <a:pt x="82833" y="69509"/>
                  <a:pt x="82833" y="71999"/>
                </a:cubicBezTo>
                <a:cubicBezTo>
                  <a:pt x="82833" y="74490"/>
                  <a:pt x="80854" y="76446"/>
                  <a:pt x="78364" y="76446"/>
                </a:cubicBezTo>
                <a:lnTo>
                  <a:pt x="24353" y="76446"/>
                </a:lnTo>
                <a:cubicBezTo>
                  <a:pt x="21862" y="76446"/>
                  <a:pt x="19861" y="74490"/>
                  <a:pt x="19861" y="71999"/>
                </a:cubicBezTo>
                <a:cubicBezTo>
                  <a:pt x="19861" y="69509"/>
                  <a:pt x="21885" y="67552"/>
                  <a:pt x="24353" y="67552"/>
                </a:cubicBezTo>
                <a:close/>
                <a:moveTo>
                  <a:pt x="116454" y="45446"/>
                </a:moveTo>
                <a:cubicBezTo>
                  <a:pt x="121468" y="45446"/>
                  <a:pt x="126021" y="47486"/>
                  <a:pt x="129320" y="50783"/>
                </a:cubicBezTo>
                <a:lnTo>
                  <a:pt x="134480" y="63211"/>
                </a:lnTo>
                <a:lnTo>
                  <a:pt x="134557" y="63284"/>
                </a:lnTo>
                <a:lnTo>
                  <a:pt x="134542" y="63360"/>
                </a:lnTo>
                <a:lnTo>
                  <a:pt x="134665" y="63658"/>
                </a:lnTo>
                <a:lnTo>
                  <a:pt x="134435" y="63886"/>
                </a:lnTo>
                <a:lnTo>
                  <a:pt x="133387" y="69076"/>
                </a:lnTo>
                <a:cubicBezTo>
                  <a:pt x="132172" y="72306"/>
                  <a:pt x="129721" y="76626"/>
                  <a:pt x="124795" y="81407"/>
                </a:cubicBezTo>
                <a:cubicBezTo>
                  <a:pt x="122927" y="83208"/>
                  <a:pt x="121860" y="85876"/>
                  <a:pt x="121860" y="88722"/>
                </a:cubicBezTo>
                <a:lnTo>
                  <a:pt x="121860" y="96016"/>
                </a:lnTo>
                <a:cubicBezTo>
                  <a:pt x="121860" y="98506"/>
                  <a:pt x="119859" y="100507"/>
                  <a:pt x="117368" y="100507"/>
                </a:cubicBezTo>
                <a:cubicBezTo>
                  <a:pt x="114878" y="100507"/>
                  <a:pt x="112877" y="98484"/>
                  <a:pt x="112877" y="96016"/>
                </a:cubicBezTo>
                <a:lnTo>
                  <a:pt x="112877" y="88722"/>
                </a:lnTo>
                <a:cubicBezTo>
                  <a:pt x="112877" y="83452"/>
                  <a:pt x="114945" y="78427"/>
                  <a:pt x="118547" y="74936"/>
                </a:cubicBezTo>
                <a:cubicBezTo>
                  <a:pt x="121960" y="71634"/>
                  <a:pt x="123717" y="68799"/>
                  <a:pt x="124620" y="66784"/>
                </a:cubicBezTo>
                <a:lnTo>
                  <a:pt x="125569" y="63566"/>
                </a:lnTo>
                <a:lnTo>
                  <a:pt x="116454" y="54430"/>
                </a:lnTo>
                <a:cubicBezTo>
                  <a:pt x="111362" y="54430"/>
                  <a:pt x="107226" y="58566"/>
                  <a:pt x="107226" y="63658"/>
                </a:cubicBezTo>
                <a:cubicBezTo>
                  <a:pt x="107226" y="66148"/>
                  <a:pt x="105202" y="68149"/>
                  <a:pt x="102734" y="68149"/>
                </a:cubicBezTo>
                <a:cubicBezTo>
                  <a:pt x="100244" y="68149"/>
                  <a:pt x="98243" y="66126"/>
                  <a:pt x="98243" y="63658"/>
                </a:cubicBezTo>
                <a:cubicBezTo>
                  <a:pt x="98243" y="53607"/>
                  <a:pt x="106425" y="45446"/>
                  <a:pt x="116454" y="45446"/>
                </a:cubicBezTo>
                <a:close/>
                <a:moveTo>
                  <a:pt x="24334" y="36063"/>
                </a:moveTo>
                <a:lnTo>
                  <a:pt x="91843" y="36063"/>
                </a:lnTo>
                <a:cubicBezTo>
                  <a:pt x="94333" y="36063"/>
                  <a:pt x="96334" y="38131"/>
                  <a:pt x="96334" y="40621"/>
                </a:cubicBezTo>
                <a:cubicBezTo>
                  <a:pt x="96334" y="43111"/>
                  <a:pt x="94333" y="45179"/>
                  <a:pt x="91843" y="45179"/>
                </a:cubicBezTo>
                <a:lnTo>
                  <a:pt x="24334" y="45179"/>
                </a:lnTo>
                <a:cubicBezTo>
                  <a:pt x="21844" y="45179"/>
                  <a:pt x="19843" y="43111"/>
                  <a:pt x="19843" y="40621"/>
                </a:cubicBezTo>
                <a:cubicBezTo>
                  <a:pt x="19843" y="38131"/>
                  <a:pt x="21866" y="36063"/>
                  <a:pt x="24334" y="36063"/>
                </a:cubicBezTo>
                <a:close/>
                <a:moveTo>
                  <a:pt x="12119" y="0"/>
                </a:moveTo>
                <a:lnTo>
                  <a:pt x="109357" y="0"/>
                </a:lnTo>
                <a:cubicBezTo>
                  <a:pt x="116050" y="0"/>
                  <a:pt x="121476" y="5048"/>
                  <a:pt x="121476" y="11251"/>
                </a:cubicBezTo>
                <a:lnTo>
                  <a:pt x="121476" y="29463"/>
                </a:lnTo>
                <a:cubicBezTo>
                  <a:pt x="121476" y="31953"/>
                  <a:pt x="119452" y="33954"/>
                  <a:pt x="116984" y="33954"/>
                </a:cubicBezTo>
                <a:cubicBezTo>
                  <a:pt x="114516" y="33954"/>
                  <a:pt x="112492" y="31931"/>
                  <a:pt x="112492" y="29463"/>
                </a:cubicBezTo>
                <a:lnTo>
                  <a:pt x="112492" y="11251"/>
                </a:lnTo>
                <a:cubicBezTo>
                  <a:pt x="112492" y="10051"/>
                  <a:pt x="111025" y="9006"/>
                  <a:pt x="109357" y="9006"/>
                </a:cubicBezTo>
                <a:lnTo>
                  <a:pt x="12119" y="9006"/>
                </a:lnTo>
                <a:cubicBezTo>
                  <a:pt x="10451" y="9006"/>
                  <a:pt x="8984" y="10051"/>
                  <a:pt x="8984" y="11251"/>
                </a:cubicBezTo>
                <a:lnTo>
                  <a:pt x="8984" y="132749"/>
                </a:lnTo>
                <a:cubicBezTo>
                  <a:pt x="8984" y="133949"/>
                  <a:pt x="10451" y="134995"/>
                  <a:pt x="12119" y="134995"/>
                </a:cubicBezTo>
                <a:lnTo>
                  <a:pt x="109357" y="134995"/>
                </a:lnTo>
                <a:cubicBezTo>
                  <a:pt x="111025" y="134995"/>
                  <a:pt x="112492" y="133949"/>
                  <a:pt x="112492" y="132749"/>
                </a:cubicBezTo>
                <a:lnTo>
                  <a:pt x="112492" y="125589"/>
                </a:lnTo>
                <a:cubicBezTo>
                  <a:pt x="112492" y="123098"/>
                  <a:pt x="114516" y="121097"/>
                  <a:pt x="116984" y="121097"/>
                </a:cubicBezTo>
                <a:cubicBezTo>
                  <a:pt x="119452" y="121097"/>
                  <a:pt x="121476" y="123121"/>
                  <a:pt x="121476" y="125589"/>
                </a:cubicBezTo>
                <a:lnTo>
                  <a:pt x="121476" y="132771"/>
                </a:lnTo>
                <a:cubicBezTo>
                  <a:pt x="121476" y="138953"/>
                  <a:pt x="116050" y="144000"/>
                  <a:pt x="109357" y="144000"/>
                </a:cubicBezTo>
                <a:lnTo>
                  <a:pt x="12119" y="144000"/>
                </a:lnTo>
                <a:cubicBezTo>
                  <a:pt x="5426" y="144000"/>
                  <a:pt x="0" y="138953"/>
                  <a:pt x="0" y="132749"/>
                </a:cubicBezTo>
                <a:lnTo>
                  <a:pt x="0" y="11251"/>
                </a:lnTo>
                <a:cubicBezTo>
                  <a:pt x="0" y="5048"/>
                  <a:pt x="5448" y="0"/>
                  <a:pt x="12119" y="0"/>
                </a:cubicBezTo>
                <a:close/>
              </a:path>
            </a:pathLst>
          </a:custGeom>
          <a:solidFill>
            <a:srgbClr val="FFFFFF"/>
          </a:solidFill>
          <a:ln w="221" cap="flat">
            <a:noFill/>
            <a:prstDash val="solid"/>
            <a:miter/>
          </a:ln>
        </p:spPr>
        <p:txBody>
          <a:bodyPr rtlCol="0" anchor="ctr"/>
          <a:p>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预</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防</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措</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施</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6" name="矩形 5"/>
          <p:cNvSpPr/>
          <p:nvPr>
            <p:custDataLst>
              <p:tags r:id="rId1"/>
            </p:custDataLst>
          </p:nvPr>
        </p:nvSpPr>
        <p:spPr>
          <a:xfrm>
            <a:off x="1126490" y="2035175"/>
            <a:ext cx="7343775" cy="1847215"/>
          </a:xfrm>
          <a:prstGeom prst="rect">
            <a:avLst/>
          </a:prstGeom>
          <a:noFill/>
        </p:spPr>
        <p:txBody>
          <a:bodyPr wrap="square" lIns="0" tIns="0" rIns="0" bIns="0" rtlCol="0" anchor="t" anchorCtr="0">
            <a:noAutofit/>
          </a:bodyPr>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远离毒品，不共用注射器吸毒。</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避免不安全注射或输血。</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不使用未经严格消毒的手术、注射、针灸、拔牙等进入人体的器械。</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marL="285750" indent="-285750">
              <a:lnSpc>
                <a:spcPct val="150000"/>
              </a:lnSpc>
              <a:spcBef>
                <a:spcPct val="0"/>
              </a:spcBef>
              <a:spcAft>
                <a:spcPct val="0"/>
              </a:spcAft>
              <a:buFont typeface="Arial" panose="020B0604020202020204" pitchFamily="34" charset="0"/>
              <a:buChar char="•"/>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不共用牙刷和剃须刀</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2"/>
            </p:custDataLst>
          </p:nvPr>
        </p:nvSpPr>
        <p:spPr>
          <a:xfrm>
            <a:off x="1126173" y="1619885"/>
            <a:ext cx="3688715" cy="373380"/>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accent1"/>
                </a:solidFill>
                <a:latin typeface="微软雅黑" panose="020B0503020204020204" charset="-122"/>
                <a:ea typeface="微软雅黑" panose="020B0503020204020204" charset="-122"/>
                <a:cs typeface="+mn-ea"/>
                <a:sym typeface="+mn-ea"/>
              </a:rPr>
              <a:t>预防血液</a:t>
            </a:r>
            <a:r>
              <a:rPr lang="zh-CN" altLang="en-US" b="1">
                <a:solidFill>
                  <a:schemeClr val="accent1"/>
                </a:solidFill>
                <a:latin typeface="微软雅黑" panose="020B0503020204020204" charset="-122"/>
                <a:ea typeface="微软雅黑" panose="020B0503020204020204" charset="-122"/>
                <a:cs typeface="+mn-ea"/>
                <a:sym typeface="+mn-ea"/>
              </a:rPr>
              <a:t>传播</a:t>
            </a:r>
            <a:endParaRPr lang="zh-CN" altLang="en-US" b="1">
              <a:solidFill>
                <a:schemeClr val="accent1"/>
              </a:solidFill>
              <a:latin typeface="微软雅黑" panose="020B0503020204020204" charset="-122"/>
              <a:ea typeface="微软雅黑" panose="020B0503020204020204" charset="-122"/>
              <a:cs typeface="+mn-ea"/>
              <a:sym typeface="+mn-ea"/>
            </a:endParaRPr>
          </a:p>
        </p:txBody>
      </p:sp>
      <p:sp>
        <p:nvSpPr>
          <p:cNvPr id="11" name="椭圆 10"/>
          <p:cNvSpPr/>
          <p:nvPr>
            <p:custDataLst>
              <p:tags r:id="rId3"/>
            </p:custDataLst>
          </p:nvPr>
        </p:nvSpPr>
        <p:spPr>
          <a:xfrm>
            <a:off x="770573" y="1679575"/>
            <a:ext cx="292100" cy="292100"/>
          </a:xfrm>
          <a:prstGeom prst="ellipse">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cxnSp>
        <p:nvCxnSpPr>
          <p:cNvPr id="13" name="直接连接符 12"/>
          <p:cNvCxnSpPr/>
          <p:nvPr>
            <p:custDataLst>
              <p:tags r:id="rId4"/>
            </p:custDataLst>
          </p:nvPr>
        </p:nvCxnSpPr>
        <p:spPr>
          <a:xfrm>
            <a:off x="1131888" y="2002790"/>
            <a:ext cx="1355090" cy="7620"/>
          </a:xfrm>
          <a:prstGeom prst="line">
            <a:avLst/>
          </a:prstGeom>
          <a:ln w="9525">
            <a:gradFill>
              <a:gsLst>
                <a:gs pos="0">
                  <a:schemeClr val="accent1">
                    <a:lumMod val="20000"/>
                    <a:lumOff val="80000"/>
                    <a:alpha val="100000"/>
                  </a:schemeClr>
                </a:gs>
                <a:gs pos="100000">
                  <a:schemeClr val="accent1">
                    <a:alpha val="50000"/>
                  </a:schemeClr>
                </a:gs>
              </a:gsLst>
              <a:lin ang="11940000" scaled="1"/>
            </a:gradFill>
          </a:ln>
        </p:spPr>
        <p:style>
          <a:lnRef idx="2">
            <a:schemeClr val="accent1"/>
          </a:lnRef>
          <a:fillRef idx="0">
            <a:srgbClr val="FFFFFF"/>
          </a:fillRef>
          <a:effectRef idx="0">
            <a:srgbClr val="FFFFFF"/>
          </a:effectRef>
          <a:fontRef idx="minor">
            <a:schemeClr val="tx1"/>
          </a:fontRef>
        </p:style>
      </p:cxnSp>
      <p:sp>
        <p:nvSpPr>
          <p:cNvPr id="48" name="任意多边形: 形状 47"/>
          <p:cNvSpPr/>
          <p:nvPr>
            <p:custDataLst>
              <p:tags r:id="rId5"/>
            </p:custDataLst>
          </p:nvPr>
        </p:nvSpPr>
        <p:spPr>
          <a:xfrm>
            <a:off x="848678" y="1751330"/>
            <a:ext cx="144639" cy="146685"/>
          </a:xfrm>
          <a:custGeom>
            <a:avLst/>
            <a:gdLst>
              <a:gd name="connsiteX0" fmla="*/ 24354 w 144639"/>
              <a:gd name="connsiteY0" fmla="*/ 101972 h 146685"/>
              <a:gd name="connsiteX1" fmla="*/ 79367 w 144639"/>
              <a:gd name="connsiteY1" fmla="*/ 101972 h 146685"/>
              <a:gd name="connsiteX2" fmla="*/ 83960 w 144639"/>
              <a:gd name="connsiteY2" fmla="*/ 106608 h 146685"/>
              <a:gd name="connsiteX3" fmla="*/ 79367 w 144639"/>
              <a:gd name="connsiteY3" fmla="*/ 111245 h 146685"/>
              <a:gd name="connsiteX4" fmla="*/ 24354 w 144639"/>
              <a:gd name="connsiteY4" fmla="*/ 111245 h 146685"/>
              <a:gd name="connsiteX5" fmla="*/ 19761 w 144639"/>
              <a:gd name="connsiteY5" fmla="*/ 106608 h 146685"/>
              <a:gd name="connsiteX6" fmla="*/ 24354 w 144639"/>
              <a:gd name="connsiteY6" fmla="*/ 101972 h 146685"/>
              <a:gd name="connsiteX7" fmla="*/ 119221 w 144639"/>
              <a:gd name="connsiteY7" fmla="*/ 80115 h 146685"/>
              <a:gd name="connsiteX8" fmla="*/ 121507 w 144639"/>
              <a:gd name="connsiteY8" fmla="*/ 82401 h 146685"/>
              <a:gd name="connsiteX9" fmla="*/ 121507 w 144639"/>
              <a:gd name="connsiteY9" fmla="*/ 91242 h 146685"/>
              <a:gd name="connsiteX10" fmla="*/ 122154 w 144639"/>
              <a:gd name="connsiteY10" fmla="*/ 91889 h 146685"/>
              <a:gd name="connsiteX11" fmla="*/ 130996 w 144639"/>
              <a:gd name="connsiteY11" fmla="*/ 91889 h 146685"/>
              <a:gd name="connsiteX12" fmla="*/ 133282 w 144639"/>
              <a:gd name="connsiteY12" fmla="*/ 94175 h 146685"/>
              <a:gd name="connsiteX13" fmla="*/ 131018 w 144639"/>
              <a:gd name="connsiteY13" fmla="*/ 96483 h 146685"/>
              <a:gd name="connsiteX14" fmla="*/ 122176 w 144639"/>
              <a:gd name="connsiteY14" fmla="*/ 96483 h 146685"/>
              <a:gd name="connsiteX15" fmla="*/ 116936 w 144639"/>
              <a:gd name="connsiteY15" fmla="*/ 91242 h 146685"/>
              <a:gd name="connsiteX16" fmla="*/ 116936 w 144639"/>
              <a:gd name="connsiteY16" fmla="*/ 82401 h 146685"/>
              <a:gd name="connsiteX17" fmla="*/ 119221 w 144639"/>
              <a:gd name="connsiteY17" fmla="*/ 80115 h 146685"/>
              <a:gd name="connsiteX18" fmla="*/ 120464 w 144639"/>
              <a:gd name="connsiteY18" fmla="*/ 76224 h 146685"/>
              <a:gd name="connsiteX19" fmla="*/ 105455 w 144639"/>
              <a:gd name="connsiteY19" fmla="*/ 91234 h 146685"/>
              <a:gd name="connsiteX20" fmla="*/ 120464 w 144639"/>
              <a:gd name="connsiteY20" fmla="*/ 106243 h 146685"/>
              <a:gd name="connsiteX21" fmla="*/ 135474 w 144639"/>
              <a:gd name="connsiteY21" fmla="*/ 91234 h 146685"/>
              <a:gd name="connsiteX22" fmla="*/ 120464 w 144639"/>
              <a:gd name="connsiteY22" fmla="*/ 76224 h 146685"/>
              <a:gd name="connsiteX23" fmla="*/ 24354 w 144639"/>
              <a:gd name="connsiteY23" fmla="*/ 69933 h 146685"/>
              <a:gd name="connsiteX24" fmla="*/ 79367 w 144639"/>
              <a:gd name="connsiteY24" fmla="*/ 69933 h 146685"/>
              <a:gd name="connsiteX25" fmla="*/ 83960 w 144639"/>
              <a:gd name="connsiteY25" fmla="*/ 74569 h 146685"/>
              <a:gd name="connsiteX26" fmla="*/ 79367 w 144639"/>
              <a:gd name="connsiteY26" fmla="*/ 79206 h 146685"/>
              <a:gd name="connsiteX27" fmla="*/ 24354 w 144639"/>
              <a:gd name="connsiteY27" fmla="*/ 79206 h 146685"/>
              <a:gd name="connsiteX28" fmla="*/ 19761 w 144639"/>
              <a:gd name="connsiteY28" fmla="*/ 74569 h 146685"/>
              <a:gd name="connsiteX29" fmla="*/ 24354 w 144639"/>
              <a:gd name="connsiteY29" fmla="*/ 69933 h 146685"/>
              <a:gd name="connsiteX30" fmla="*/ 120464 w 144639"/>
              <a:gd name="connsiteY30" fmla="*/ 67059 h 146685"/>
              <a:gd name="connsiteX31" fmla="*/ 144639 w 144639"/>
              <a:gd name="connsiteY31" fmla="*/ 91234 h 146685"/>
              <a:gd name="connsiteX32" fmla="*/ 120464 w 144639"/>
              <a:gd name="connsiteY32" fmla="*/ 115408 h 146685"/>
              <a:gd name="connsiteX33" fmla="*/ 96290 w 144639"/>
              <a:gd name="connsiteY33" fmla="*/ 91234 h 146685"/>
              <a:gd name="connsiteX34" fmla="*/ 120464 w 144639"/>
              <a:gd name="connsiteY34" fmla="*/ 67059 h 146685"/>
              <a:gd name="connsiteX35" fmla="*/ 24334 w 144639"/>
              <a:gd name="connsiteY35" fmla="*/ 38109 h 146685"/>
              <a:gd name="connsiteX36" fmla="*/ 93105 w 144639"/>
              <a:gd name="connsiteY36" fmla="*/ 38109 h 146685"/>
              <a:gd name="connsiteX37" fmla="*/ 97699 w 144639"/>
              <a:gd name="connsiteY37" fmla="*/ 42638 h 146685"/>
              <a:gd name="connsiteX38" fmla="*/ 93105 w 144639"/>
              <a:gd name="connsiteY38" fmla="*/ 47167 h 146685"/>
              <a:gd name="connsiteX39" fmla="*/ 24334 w 144639"/>
              <a:gd name="connsiteY39" fmla="*/ 47167 h 146685"/>
              <a:gd name="connsiteX40" fmla="*/ 19741 w 144639"/>
              <a:gd name="connsiteY40" fmla="*/ 42638 h 146685"/>
              <a:gd name="connsiteX41" fmla="*/ 24334 w 144639"/>
              <a:gd name="connsiteY41" fmla="*/ 38109 h 146685"/>
              <a:gd name="connsiteX42" fmla="*/ 12357 w 144639"/>
              <a:gd name="connsiteY42" fmla="*/ 0 h 146685"/>
              <a:gd name="connsiteX43" fmla="*/ 111426 w 144639"/>
              <a:gd name="connsiteY43" fmla="*/ 0 h 146685"/>
              <a:gd name="connsiteX44" fmla="*/ 123783 w 144639"/>
              <a:gd name="connsiteY44" fmla="*/ 11451 h 146685"/>
              <a:gd name="connsiteX45" fmla="*/ 123783 w 144639"/>
              <a:gd name="connsiteY45" fmla="*/ 54516 h 146685"/>
              <a:gd name="connsiteX46" fmla="*/ 119190 w 144639"/>
              <a:gd name="connsiteY46" fmla="*/ 59110 h 146685"/>
              <a:gd name="connsiteX47" fmla="*/ 114596 w 144639"/>
              <a:gd name="connsiteY47" fmla="*/ 54516 h 146685"/>
              <a:gd name="connsiteX48" fmla="*/ 114596 w 144639"/>
              <a:gd name="connsiteY48" fmla="*/ 11430 h 146685"/>
              <a:gd name="connsiteX49" fmla="*/ 111405 w 144639"/>
              <a:gd name="connsiteY49" fmla="*/ 9144 h 146685"/>
              <a:gd name="connsiteX50" fmla="*/ 12357 w 144639"/>
              <a:gd name="connsiteY50" fmla="*/ 9144 h 146685"/>
              <a:gd name="connsiteX51" fmla="*/ 9165 w 144639"/>
              <a:gd name="connsiteY51" fmla="*/ 11430 h 146685"/>
              <a:gd name="connsiteX52" fmla="*/ 9165 w 144639"/>
              <a:gd name="connsiteY52" fmla="*/ 135213 h 146685"/>
              <a:gd name="connsiteX53" fmla="*/ 12357 w 144639"/>
              <a:gd name="connsiteY53" fmla="*/ 137499 h 146685"/>
              <a:gd name="connsiteX54" fmla="*/ 111426 w 144639"/>
              <a:gd name="connsiteY54" fmla="*/ 137499 h 146685"/>
              <a:gd name="connsiteX55" fmla="*/ 114618 w 144639"/>
              <a:gd name="connsiteY55" fmla="*/ 135213 h 146685"/>
              <a:gd name="connsiteX56" fmla="*/ 114618 w 144639"/>
              <a:gd name="connsiteY56" fmla="*/ 127902 h 146685"/>
              <a:gd name="connsiteX57" fmla="*/ 119211 w 144639"/>
              <a:gd name="connsiteY57" fmla="*/ 123309 h 146685"/>
              <a:gd name="connsiteX58" fmla="*/ 123805 w 144639"/>
              <a:gd name="connsiteY58" fmla="*/ 127902 h 146685"/>
              <a:gd name="connsiteX59" fmla="*/ 123805 w 144639"/>
              <a:gd name="connsiteY59" fmla="*/ 135213 h 146685"/>
              <a:gd name="connsiteX60" fmla="*/ 111426 w 144639"/>
              <a:gd name="connsiteY60" fmla="*/ 146685 h 146685"/>
              <a:gd name="connsiteX61" fmla="*/ 12357 w 144639"/>
              <a:gd name="connsiteY61" fmla="*/ 146685 h 146685"/>
              <a:gd name="connsiteX62" fmla="*/ 0 w 144639"/>
              <a:gd name="connsiteY62" fmla="*/ 135234 h 146685"/>
              <a:gd name="connsiteX63" fmla="*/ 0 w 144639"/>
              <a:gd name="connsiteY63" fmla="*/ 11451 h 146685"/>
              <a:gd name="connsiteX64" fmla="*/ 12357 w 144639"/>
              <a:gd name="connsiteY64" fmla="*/ 0 h 14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44639" h="146685">
                <a:moveTo>
                  <a:pt x="24354" y="101972"/>
                </a:moveTo>
                <a:lnTo>
                  <a:pt x="79367" y="101972"/>
                </a:lnTo>
                <a:cubicBezTo>
                  <a:pt x="81890" y="101972"/>
                  <a:pt x="83960" y="104085"/>
                  <a:pt x="83960" y="106608"/>
                </a:cubicBezTo>
                <a:cubicBezTo>
                  <a:pt x="83960" y="109131"/>
                  <a:pt x="81890" y="111245"/>
                  <a:pt x="79367" y="111245"/>
                </a:cubicBezTo>
                <a:lnTo>
                  <a:pt x="24354" y="111245"/>
                </a:lnTo>
                <a:cubicBezTo>
                  <a:pt x="21831" y="111245"/>
                  <a:pt x="19761" y="109131"/>
                  <a:pt x="19761" y="106608"/>
                </a:cubicBezTo>
                <a:cubicBezTo>
                  <a:pt x="19761" y="104085"/>
                  <a:pt x="21810" y="101972"/>
                  <a:pt x="24354" y="101972"/>
                </a:cubicBezTo>
                <a:close/>
                <a:moveTo>
                  <a:pt x="119221" y="80115"/>
                </a:moveTo>
                <a:cubicBezTo>
                  <a:pt x="120472" y="80115"/>
                  <a:pt x="121507" y="81150"/>
                  <a:pt x="121507" y="82401"/>
                </a:cubicBezTo>
                <a:lnTo>
                  <a:pt x="121507" y="91242"/>
                </a:lnTo>
                <a:cubicBezTo>
                  <a:pt x="121507" y="91609"/>
                  <a:pt x="121788" y="91889"/>
                  <a:pt x="122154" y="91889"/>
                </a:cubicBezTo>
                <a:lnTo>
                  <a:pt x="130996" y="91889"/>
                </a:lnTo>
                <a:cubicBezTo>
                  <a:pt x="132268" y="91889"/>
                  <a:pt x="133282" y="92924"/>
                  <a:pt x="133282" y="94175"/>
                </a:cubicBezTo>
                <a:cubicBezTo>
                  <a:pt x="133282" y="95426"/>
                  <a:pt x="132290" y="96483"/>
                  <a:pt x="131018" y="96483"/>
                </a:cubicBezTo>
                <a:lnTo>
                  <a:pt x="122176" y="96483"/>
                </a:lnTo>
                <a:cubicBezTo>
                  <a:pt x="119286" y="96483"/>
                  <a:pt x="116936" y="94132"/>
                  <a:pt x="116936" y="91242"/>
                </a:cubicBezTo>
                <a:lnTo>
                  <a:pt x="116936" y="82401"/>
                </a:lnTo>
                <a:cubicBezTo>
                  <a:pt x="116936" y="81128"/>
                  <a:pt x="117971" y="80115"/>
                  <a:pt x="119221" y="80115"/>
                </a:cubicBezTo>
                <a:close/>
                <a:moveTo>
                  <a:pt x="120464" y="76224"/>
                </a:moveTo>
                <a:cubicBezTo>
                  <a:pt x="112183" y="76224"/>
                  <a:pt x="105455" y="82953"/>
                  <a:pt x="105455" y="91234"/>
                </a:cubicBezTo>
                <a:cubicBezTo>
                  <a:pt x="105455" y="99515"/>
                  <a:pt x="112183" y="106243"/>
                  <a:pt x="120464" y="106243"/>
                </a:cubicBezTo>
                <a:cubicBezTo>
                  <a:pt x="128745" y="106243"/>
                  <a:pt x="135474" y="99515"/>
                  <a:pt x="135474" y="91234"/>
                </a:cubicBezTo>
                <a:cubicBezTo>
                  <a:pt x="135474" y="82953"/>
                  <a:pt x="128745" y="76224"/>
                  <a:pt x="120464" y="76224"/>
                </a:cubicBezTo>
                <a:close/>
                <a:moveTo>
                  <a:pt x="24354" y="69933"/>
                </a:moveTo>
                <a:lnTo>
                  <a:pt x="79367" y="69933"/>
                </a:lnTo>
                <a:cubicBezTo>
                  <a:pt x="81890" y="69933"/>
                  <a:pt x="83960" y="72046"/>
                  <a:pt x="83960" y="74569"/>
                </a:cubicBezTo>
                <a:cubicBezTo>
                  <a:pt x="83960" y="77092"/>
                  <a:pt x="81890" y="79206"/>
                  <a:pt x="79367" y="79206"/>
                </a:cubicBezTo>
                <a:lnTo>
                  <a:pt x="24354" y="79206"/>
                </a:lnTo>
                <a:cubicBezTo>
                  <a:pt x="21831" y="79206"/>
                  <a:pt x="19761" y="77092"/>
                  <a:pt x="19761" y="74569"/>
                </a:cubicBezTo>
                <a:cubicBezTo>
                  <a:pt x="19761" y="72046"/>
                  <a:pt x="21810" y="69933"/>
                  <a:pt x="24354" y="69933"/>
                </a:cubicBezTo>
                <a:close/>
                <a:moveTo>
                  <a:pt x="120464" y="67059"/>
                </a:moveTo>
                <a:cubicBezTo>
                  <a:pt x="133792" y="67059"/>
                  <a:pt x="144639" y="77907"/>
                  <a:pt x="144639" y="91234"/>
                </a:cubicBezTo>
                <a:cubicBezTo>
                  <a:pt x="144639" y="104561"/>
                  <a:pt x="133792" y="115408"/>
                  <a:pt x="120464" y="115408"/>
                </a:cubicBezTo>
                <a:cubicBezTo>
                  <a:pt x="107137" y="115408"/>
                  <a:pt x="96290" y="104561"/>
                  <a:pt x="96290" y="91234"/>
                </a:cubicBezTo>
                <a:cubicBezTo>
                  <a:pt x="96290" y="77907"/>
                  <a:pt x="107137" y="67059"/>
                  <a:pt x="120464" y="67059"/>
                </a:cubicBezTo>
                <a:close/>
                <a:moveTo>
                  <a:pt x="24334" y="38109"/>
                </a:moveTo>
                <a:lnTo>
                  <a:pt x="93105" y="38109"/>
                </a:lnTo>
                <a:cubicBezTo>
                  <a:pt x="95650" y="38109"/>
                  <a:pt x="97699" y="40115"/>
                  <a:pt x="97699" y="42638"/>
                </a:cubicBezTo>
                <a:cubicBezTo>
                  <a:pt x="97699" y="45161"/>
                  <a:pt x="95628" y="47167"/>
                  <a:pt x="93105" y="47167"/>
                </a:cubicBezTo>
                <a:lnTo>
                  <a:pt x="24334" y="47167"/>
                </a:lnTo>
                <a:cubicBezTo>
                  <a:pt x="21811" y="47167"/>
                  <a:pt x="19741" y="45161"/>
                  <a:pt x="19741" y="42638"/>
                </a:cubicBezTo>
                <a:cubicBezTo>
                  <a:pt x="19741" y="40115"/>
                  <a:pt x="21790" y="38109"/>
                  <a:pt x="24334" y="38109"/>
                </a:cubicBezTo>
                <a:close/>
                <a:moveTo>
                  <a:pt x="12357" y="0"/>
                </a:moveTo>
                <a:lnTo>
                  <a:pt x="111426" y="0"/>
                </a:lnTo>
                <a:cubicBezTo>
                  <a:pt x="118241" y="0"/>
                  <a:pt x="123783" y="5133"/>
                  <a:pt x="123783" y="11451"/>
                </a:cubicBezTo>
                <a:lnTo>
                  <a:pt x="123783" y="54516"/>
                </a:lnTo>
                <a:cubicBezTo>
                  <a:pt x="123783" y="57040"/>
                  <a:pt x="121734" y="59110"/>
                  <a:pt x="119190" y="59110"/>
                </a:cubicBezTo>
                <a:cubicBezTo>
                  <a:pt x="116645" y="59110"/>
                  <a:pt x="114596" y="57061"/>
                  <a:pt x="114596" y="54516"/>
                </a:cubicBezTo>
                <a:lnTo>
                  <a:pt x="114596" y="11430"/>
                </a:lnTo>
                <a:cubicBezTo>
                  <a:pt x="114596" y="10200"/>
                  <a:pt x="113108" y="9144"/>
                  <a:pt x="111405" y="9144"/>
                </a:cubicBezTo>
                <a:lnTo>
                  <a:pt x="12357" y="9144"/>
                </a:lnTo>
                <a:cubicBezTo>
                  <a:pt x="10653" y="9144"/>
                  <a:pt x="9165" y="10222"/>
                  <a:pt x="9165" y="11430"/>
                </a:cubicBezTo>
                <a:lnTo>
                  <a:pt x="9165" y="135213"/>
                </a:lnTo>
                <a:cubicBezTo>
                  <a:pt x="9165" y="136442"/>
                  <a:pt x="10653" y="137499"/>
                  <a:pt x="12357" y="137499"/>
                </a:cubicBezTo>
                <a:lnTo>
                  <a:pt x="111426" y="137499"/>
                </a:lnTo>
                <a:cubicBezTo>
                  <a:pt x="113130" y="137499"/>
                  <a:pt x="114618" y="136420"/>
                  <a:pt x="114618" y="135213"/>
                </a:cubicBezTo>
                <a:lnTo>
                  <a:pt x="114618" y="127902"/>
                </a:lnTo>
                <a:cubicBezTo>
                  <a:pt x="114618" y="125379"/>
                  <a:pt x="116667" y="123309"/>
                  <a:pt x="119211" y="123309"/>
                </a:cubicBezTo>
                <a:cubicBezTo>
                  <a:pt x="121756" y="123309"/>
                  <a:pt x="123805" y="125357"/>
                  <a:pt x="123805" y="127902"/>
                </a:cubicBezTo>
                <a:lnTo>
                  <a:pt x="123805" y="135213"/>
                </a:lnTo>
                <a:cubicBezTo>
                  <a:pt x="123783" y="141531"/>
                  <a:pt x="118241" y="146685"/>
                  <a:pt x="111426" y="146685"/>
                </a:cubicBezTo>
                <a:lnTo>
                  <a:pt x="12357" y="146685"/>
                </a:lnTo>
                <a:cubicBezTo>
                  <a:pt x="5542" y="146685"/>
                  <a:pt x="0" y="141553"/>
                  <a:pt x="0" y="135234"/>
                </a:cubicBezTo>
                <a:lnTo>
                  <a:pt x="0" y="11451"/>
                </a:lnTo>
                <a:cubicBezTo>
                  <a:pt x="0" y="5133"/>
                  <a:pt x="5542" y="0"/>
                  <a:pt x="12357" y="0"/>
                </a:cubicBezTo>
                <a:close/>
              </a:path>
            </a:pathLst>
          </a:custGeom>
          <a:solidFill>
            <a:srgbClr val="FFFFFF"/>
          </a:solidFill>
          <a:ln w="210" cap="flat">
            <a:noFill/>
            <a:prstDash val="solid"/>
            <a:miter/>
          </a:ln>
        </p:spPr>
        <p:txBody>
          <a:bodyPr rtlCol="0" anchor="ctr"/>
          <a:p>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b="24167"/>
          <a:stretch>
            <a:fillRect/>
          </a:stretch>
        </p:blipFill>
        <p:spPr>
          <a:xfrm rot="5400000">
            <a:off x="-942975" y="942976"/>
            <a:ext cx="6857999" cy="497205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01" y="3053410"/>
            <a:ext cx="564177" cy="827625"/>
          </a:xfrm>
          <a:prstGeom prst="rect">
            <a:avLst/>
          </a:prstGeom>
          <a:effectLst>
            <a:glow rad="63500">
              <a:schemeClr val="bg1">
                <a:alpha val="95000"/>
              </a:schemeClr>
            </a:glow>
          </a:effectLst>
        </p:spPr>
      </p:pic>
      <p:sp>
        <p:nvSpPr>
          <p:cNvPr id="15" name="文本框 14"/>
          <p:cNvSpPr txBox="1"/>
          <p:nvPr/>
        </p:nvSpPr>
        <p:spPr>
          <a:xfrm>
            <a:off x="1083310" y="2889274"/>
            <a:ext cx="2214880" cy="1322070"/>
          </a:xfrm>
          <a:prstGeom prst="rect">
            <a:avLst/>
          </a:prstGeom>
          <a:noFill/>
        </p:spPr>
        <p:txBody>
          <a:bodyPr wrap="none" rtlCol="0">
            <a:spAutoFit/>
          </a:bodyPr>
          <a:lstStyle/>
          <a:p>
            <a:pPr algn="ctr"/>
            <a:r>
              <a:rPr lang="zh-CN" altLang="en-US" sz="4000">
                <a:solidFill>
                  <a:schemeClr val="bg1"/>
                </a:solidFill>
                <a:latin typeface="Impact" panose="020B0806030902050204" pitchFamily="34" charset="0"/>
              </a:rPr>
              <a:t>提高认识</a:t>
            </a:r>
            <a:endParaRPr lang="zh-CN" altLang="en-US" sz="4000">
              <a:solidFill>
                <a:schemeClr val="bg1"/>
              </a:solidFill>
              <a:latin typeface="Impact" panose="020B0806030902050204" pitchFamily="34" charset="0"/>
            </a:endParaRPr>
          </a:p>
          <a:p>
            <a:pPr algn="ctr"/>
            <a:r>
              <a:rPr lang="zh-CN" altLang="en-US" sz="4000">
                <a:solidFill>
                  <a:schemeClr val="bg1"/>
                </a:solidFill>
                <a:latin typeface="Impact" panose="020B0806030902050204" pitchFamily="34" charset="0"/>
              </a:rPr>
              <a:t>消除</a:t>
            </a:r>
            <a:r>
              <a:rPr lang="zh-CN" altLang="en-US" sz="4000">
                <a:solidFill>
                  <a:schemeClr val="bg1"/>
                </a:solidFill>
                <a:latin typeface="Impact" panose="020B0806030902050204" pitchFamily="34" charset="0"/>
              </a:rPr>
              <a:t>偏见</a:t>
            </a:r>
            <a:endParaRPr lang="zh-CN" altLang="en-US" sz="4000">
              <a:solidFill>
                <a:schemeClr val="bg1"/>
              </a:solidFill>
              <a:latin typeface="Impact" panose="020B0806030902050204" pitchFamily="34" charset="0"/>
            </a:endParaRPr>
          </a:p>
        </p:txBody>
      </p:sp>
      <p:sp>
        <p:nvSpPr>
          <p:cNvPr id="19" name="矩形 18"/>
          <p:cNvSpPr/>
          <p:nvPr/>
        </p:nvSpPr>
        <p:spPr>
          <a:xfrm>
            <a:off x="5750560" y="4837430"/>
            <a:ext cx="5346700" cy="645160"/>
          </a:xfrm>
          <a:prstGeom prst="rect">
            <a:avLst/>
          </a:prstGeom>
        </p:spPr>
        <p:txBody>
          <a:bodyPr wrap="square">
            <a:spAutoFit/>
          </a:bodyPr>
          <a:lstStyle/>
          <a:p>
            <a:pPr algn="ctr"/>
            <a:r>
              <a:rPr lang="zh-CN" altLang="en-US" sz="3600">
                <a:solidFill>
                  <a:schemeClr val="accent1"/>
                </a:solidFill>
                <a:latin typeface="华文隶书" panose="02010800040101010101" pitchFamily="2" charset="-122"/>
                <a:ea typeface="华文隶书" panose="02010800040101010101" pitchFamily="2" charset="-122"/>
                <a:cs typeface="+mn-ea"/>
                <a:sym typeface="+mn-lt"/>
              </a:rPr>
              <a:t>艾滋病病人的权</a:t>
            </a:r>
            <a:r>
              <a:rPr lang="zh-CN" altLang="en-US" sz="3600">
                <a:solidFill>
                  <a:schemeClr val="accent1"/>
                </a:solidFill>
                <a:latin typeface="华文隶书" panose="02010800040101010101" pitchFamily="2" charset="-122"/>
                <a:ea typeface="华文隶书" panose="02010800040101010101" pitchFamily="2" charset="-122"/>
                <a:cs typeface="+mn-ea"/>
                <a:sym typeface="+mn-lt"/>
              </a:rPr>
              <a:t>利和</a:t>
            </a:r>
            <a:r>
              <a:rPr lang="zh-CN" altLang="en-US" sz="3600">
                <a:solidFill>
                  <a:schemeClr val="accent1"/>
                </a:solidFill>
                <a:latin typeface="华文隶书" panose="02010800040101010101" pitchFamily="2" charset="-122"/>
                <a:ea typeface="华文隶书" panose="02010800040101010101" pitchFamily="2" charset="-122"/>
                <a:cs typeface="+mn-ea"/>
                <a:sym typeface="+mn-lt"/>
              </a:rPr>
              <a:t>义务</a:t>
            </a:r>
            <a:endParaRPr lang="zh-CN" altLang="en-US" sz="3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20" name="矩形 19"/>
          <p:cNvSpPr/>
          <p:nvPr/>
        </p:nvSpPr>
        <p:spPr>
          <a:xfrm>
            <a:off x="7524285" y="4328435"/>
            <a:ext cx="1410631" cy="475615"/>
          </a:xfrm>
          <a:prstGeom prst="rect">
            <a:avLst/>
          </a:prstGeom>
        </p:spPr>
        <p:txBody>
          <a:bodyPr wrap="square">
            <a:spAutoFit/>
          </a:bodyPr>
          <a:lstStyle/>
          <a:p>
            <a:pPr algn="ctr"/>
            <a:r>
              <a:rPr lang="en-US" altLang="zh-CN" sz="2500">
                <a:solidFill>
                  <a:srgbClr val="C00000"/>
                </a:solidFill>
                <a:latin typeface="华文隶书" panose="02010800040101010101" pitchFamily="2" charset="-122"/>
                <a:ea typeface="华文隶书" panose="02010800040101010101" pitchFamily="2" charset="-122"/>
              </a:rPr>
              <a:t>PRAT.03</a:t>
            </a:r>
            <a:endParaRPr lang="zh-CN" altLang="en-US" sz="2500">
              <a:solidFill>
                <a:srgbClr val="C00000"/>
              </a:solidFill>
              <a:latin typeface="华文隶书" panose="02010800040101010101" pitchFamily="2" charset="-122"/>
              <a:ea typeface="华文隶书" panose="02010800040101010101" pitchFamily="2"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67" y="384180"/>
            <a:ext cx="2794073" cy="4061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15" grpId="0"/>
      <p:bldP spid="19" grpId="3"/>
      <p:bldP spid="20" grpId="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权</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利</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义</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务</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2" name="图片 1"/>
          <p:cNvPicPr/>
          <p:nvPr/>
        </p:nvPicPr>
        <p:blipFill>
          <a:blip r:embed="rId1"/>
          <a:stretch>
            <a:fillRect/>
          </a:stretch>
        </p:blipFill>
        <p:spPr>
          <a:xfrm>
            <a:off x="8680450" y="1612900"/>
            <a:ext cx="2704465" cy="3755390"/>
          </a:xfrm>
          <a:prstGeom prst="rect">
            <a:avLst/>
          </a:prstGeom>
        </p:spPr>
      </p:pic>
      <p:sp>
        <p:nvSpPr>
          <p:cNvPr id="4" name="文本框 3"/>
          <p:cNvSpPr txBox="1"/>
          <p:nvPr/>
        </p:nvSpPr>
        <p:spPr>
          <a:xfrm>
            <a:off x="1217930" y="1612900"/>
            <a:ext cx="7126605" cy="3138170"/>
          </a:xfrm>
          <a:prstGeom prst="rect">
            <a:avLst/>
          </a:prstGeom>
          <a:noFill/>
        </p:spPr>
        <p:txBody>
          <a:bodyPr wrap="square" rtlCol="0">
            <a:spAutoFit/>
          </a:bodyPr>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《艾滋病防治条例》对艾滋病病毒感染者和艾滋病病人的权利和义务作了明确规定。</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endParaRPr lang="zh-CN" altLang="en-US" sz="2400">
              <a:solidFill>
                <a:schemeClr val="tx1"/>
              </a:solidFill>
              <a:uFillTx/>
              <a:latin typeface="Times New Roman" panose="02020603050405020304" charset="0"/>
              <a:ea typeface="微软雅黑" panose="020B0503020204020204" charset="-122"/>
            </a:endParaRPr>
          </a:p>
          <a:p>
            <a:pPr indent="0" fontAlgn="auto">
              <a:lnSpc>
                <a:spcPct val="150000"/>
              </a:lnSpc>
            </a:pPr>
            <a:r>
              <a:rPr lang="en-US" altLang="zh-CN">
                <a:solidFill>
                  <a:schemeClr val="tx1"/>
                </a:solidFill>
                <a:uFillTx/>
                <a:latin typeface="Times New Roman" panose="02020603050405020304" charset="0"/>
                <a:ea typeface="微软雅黑" panose="020B0503020204020204" charset="-122"/>
              </a:rPr>
              <a:t> </a:t>
            </a:r>
            <a:r>
              <a:rPr lang="zh-CN" altLang="en-US">
                <a:solidFill>
                  <a:schemeClr val="tx1"/>
                </a:solidFill>
                <a:uFillTx/>
                <a:latin typeface="Times New Roman" panose="02020603050405020304" charset="0"/>
                <a:ea typeface="微软雅黑" panose="020B0503020204020204" charset="-122"/>
              </a:rPr>
              <a:t>《</a:t>
            </a:r>
            <a:r>
              <a:rPr lang="zh-CN" altLang="en-US">
                <a:solidFill>
                  <a:schemeClr val="tx1"/>
                </a:solidFill>
                <a:uFillTx/>
                <a:latin typeface="Times New Roman" panose="02020603050405020304" charset="0"/>
                <a:ea typeface="微软雅黑" panose="020B0503020204020204" charset="-122"/>
              </a:rPr>
              <a:t>条例》第三条</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任何单位和个人不得歧视艾滋病病毒感染者、艾滋病病人及其家属。艾滋病病毒感染者、艾滋病病人及其家属享有的婚姻、就业、就医、入学等合法权益受法律保护。</a:t>
            </a:r>
            <a:endParaRPr lang="zh-CN" altLang="en-US">
              <a:solidFill>
                <a:schemeClr val="tx1"/>
              </a:solidFill>
              <a:uFillTx/>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1198034" y="2815966"/>
            <a:ext cx="1349662" cy="1107867"/>
          </a:xfrm>
          <a:prstGeom prst="rect">
            <a:avLst/>
          </a:prstGeom>
          <a:noFill/>
        </p:spPr>
        <p:txBody>
          <a:bodyPr wrap="square" rtlCol="0">
            <a:spAutoFit/>
          </a:bodyPr>
          <a:lstStyle/>
          <a:p>
            <a:pPr algn="ctr"/>
            <a:r>
              <a:rPr lang="en-US" altLang="zh-CN" sz="6600">
                <a:solidFill>
                  <a:schemeClr val="accent1"/>
                </a:solidFill>
                <a:latin typeface="Impact" panose="020B0806030902050204" pitchFamily="34" charset="0"/>
                <a:cs typeface="+mn-ea"/>
                <a:sym typeface="+mn-lt"/>
              </a:rPr>
              <a:t>01</a:t>
            </a:r>
            <a:endParaRPr lang="zh-CN" altLang="en-US" sz="6600">
              <a:solidFill>
                <a:schemeClr val="accent1"/>
              </a:solidFill>
              <a:latin typeface="Impact" panose="020B0806030902050204" pitchFamily="34" charset="0"/>
              <a:cs typeface="+mn-ea"/>
              <a:sym typeface="+mn-lt"/>
            </a:endParaRPr>
          </a:p>
        </p:txBody>
      </p:sp>
      <p:sp>
        <p:nvSpPr>
          <p:cNvPr id="17" name="文本框 16"/>
          <p:cNvSpPr txBox="1"/>
          <p:nvPr>
            <p:custDataLst>
              <p:tags r:id="rId2"/>
            </p:custDataLst>
          </p:nvPr>
        </p:nvSpPr>
        <p:spPr>
          <a:xfrm>
            <a:off x="3861078" y="2815966"/>
            <a:ext cx="1349662" cy="1107867"/>
          </a:xfrm>
          <a:prstGeom prst="rect">
            <a:avLst/>
          </a:prstGeom>
          <a:noFill/>
        </p:spPr>
        <p:txBody>
          <a:bodyPr wrap="square" rtlCol="0">
            <a:spAutoFit/>
          </a:bodyPr>
          <a:lstStyle/>
          <a:p>
            <a:pPr algn="ctr"/>
            <a:r>
              <a:rPr lang="en-US" altLang="zh-CN" sz="6600">
                <a:solidFill>
                  <a:schemeClr val="accent1"/>
                </a:solidFill>
                <a:latin typeface="Impact" panose="020B0806030902050204" pitchFamily="34" charset="0"/>
                <a:cs typeface="+mn-ea"/>
                <a:sym typeface="+mn-lt"/>
              </a:rPr>
              <a:t>02</a:t>
            </a:r>
            <a:endParaRPr lang="zh-CN" altLang="en-US" sz="6600">
              <a:solidFill>
                <a:schemeClr val="accent1"/>
              </a:solidFill>
              <a:latin typeface="Impact" panose="020B0806030902050204" pitchFamily="34" charset="0"/>
              <a:cs typeface="+mn-ea"/>
              <a:sym typeface="+mn-lt"/>
            </a:endParaRPr>
          </a:p>
        </p:txBody>
      </p:sp>
      <p:sp>
        <p:nvSpPr>
          <p:cNvPr id="18" name="文本框 17"/>
          <p:cNvSpPr txBox="1"/>
          <p:nvPr>
            <p:custDataLst>
              <p:tags r:id="rId3"/>
            </p:custDataLst>
          </p:nvPr>
        </p:nvSpPr>
        <p:spPr>
          <a:xfrm>
            <a:off x="6524122" y="2815966"/>
            <a:ext cx="1349662" cy="1107867"/>
          </a:xfrm>
          <a:prstGeom prst="rect">
            <a:avLst/>
          </a:prstGeom>
          <a:noFill/>
        </p:spPr>
        <p:txBody>
          <a:bodyPr wrap="square" rtlCol="0">
            <a:spAutoFit/>
          </a:bodyPr>
          <a:lstStyle/>
          <a:p>
            <a:pPr algn="ctr"/>
            <a:r>
              <a:rPr lang="en-US" altLang="zh-CN" sz="6600">
                <a:solidFill>
                  <a:schemeClr val="accent1"/>
                </a:solidFill>
                <a:latin typeface="Impact" panose="020B0806030902050204" pitchFamily="34" charset="0"/>
                <a:cs typeface="+mn-ea"/>
                <a:sym typeface="+mn-lt"/>
              </a:rPr>
              <a:t>03</a:t>
            </a:r>
            <a:endParaRPr lang="zh-CN" altLang="en-US" sz="6600">
              <a:solidFill>
                <a:schemeClr val="accent1"/>
              </a:solidFill>
              <a:latin typeface="Impact" panose="020B0806030902050204" pitchFamily="34" charset="0"/>
              <a:cs typeface="+mn-ea"/>
              <a:sym typeface="+mn-lt"/>
            </a:endParaRPr>
          </a:p>
        </p:txBody>
      </p:sp>
      <p:sp>
        <p:nvSpPr>
          <p:cNvPr id="19" name="文本框 18"/>
          <p:cNvSpPr txBox="1"/>
          <p:nvPr>
            <p:custDataLst>
              <p:tags r:id="rId4"/>
            </p:custDataLst>
          </p:nvPr>
        </p:nvSpPr>
        <p:spPr>
          <a:xfrm>
            <a:off x="9187165" y="2815966"/>
            <a:ext cx="1349662" cy="1107867"/>
          </a:xfrm>
          <a:prstGeom prst="rect">
            <a:avLst/>
          </a:prstGeom>
          <a:noFill/>
        </p:spPr>
        <p:txBody>
          <a:bodyPr wrap="square" rtlCol="0">
            <a:spAutoFit/>
          </a:bodyPr>
          <a:lstStyle/>
          <a:p>
            <a:pPr algn="ctr"/>
            <a:r>
              <a:rPr lang="en-US" altLang="zh-CN" sz="6600">
                <a:solidFill>
                  <a:schemeClr val="accent1"/>
                </a:solidFill>
                <a:latin typeface="Impact" panose="020B0806030902050204" pitchFamily="34" charset="0"/>
                <a:cs typeface="+mn-ea"/>
                <a:sym typeface="+mn-lt"/>
              </a:rPr>
              <a:t>04</a:t>
            </a:r>
            <a:endParaRPr lang="zh-CN" altLang="en-US" sz="6600">
              <a:solidFill>
                <a:schemeClr val="accent1"/>
              </a:solidFill>
              <a:latin typeface="Impact" panose="020B0806030902050204" pitchFamily="34" charset="0"/>
              <a:cs typeface="+mn-ea"/>
              <a:sym typeface="+mn-lt"/>
            </a:endParaRPr>
          </a:p>
        </p:txBody>
      </p:sp>
      <p:cxnSp>
        <p:nvCxnSpPr>
          <p:cNvPr id="21" name="直接连接符 20"/>
          <p:cNvCxnSpPr/>
          <p:nvPr>
            <p:custDataLst>
              <p:tags r:id="rId5"/>
            </p:custDataLst>
          </p:nvPr>
        </p:nvCxnSpPr>
        <p:spPr>
          <a:xfrm flipH="1">
            <a:off x="3047482" y="2903042"/>
            <a:ext cx="11780" cy="85986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6"/>
            </p:custDataLst>
          </p:nvPr>
        </p:nvCxnSpPr>
        <p:spPr>
          <a:xfrm flipH="1">
            <a:off x="686467" y="2903042"/>
            <a:ext cx="11780" cy="85986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7"/>
            </p:custDataLst>
          </p:nvPr>
        </p:nvCxnSpPr>
        <p:spPr>
          <a:xfrm flipH="1">
            <a:off x="5861540" y="2903042"/>
            <a:ext cx="11780" cy="85986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8"/>
            </p:custDataLst>
          </p:nvPr>
        </p:nvCxnSpPr>
        <p:spPr>
          <a:xfrm flipH="1">
            <a:off x="8676288" y="2903042"/>
            <a:ext cx="11780" cy="85986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9"/>
            </p:custDataLst>
          </p:nvPr>
        </p:nvCxnSpPr>
        <p:spPr>
          <a:xfrm flipH="1">
            <a:off x="11157925" y="2903042"/>
            <a:ext cx="11780" cy="8598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10"/>
            </p:custDataLst>
          </p:nvPr>
        </p:nvSpPr>
        <p:spPr>
          <a:xfrm>
            <a:off x="636270" y="4222115"/>
            <a:ext cx="2411095" cy="337185"/>
          </a:xfrm>
          <a:prstGeom prst="rect">
            <a:avLst/>
          </a:prstGeom>
        </p:spPr>
        <p:txBody>
          <a:bodyPr wrap="square">
            <a:spAutoFit/>
          </a:bodyPr>
          <a:lstStyle/>
          <a:p>
            <a:pPr algn="ctr"/>
            <a:r>
              <a:rPr lang="zh-CN" altLang="en-US" sz="1600">
                <a:solidFill>
                  <a:schemeClr val="accent1"/>
                </a:solidFill>
                <a:latin typeface="华文隶书" panose="02010800040101010101" pitchFamily="2" charset="-122"/>
                <a:ea typeface="华文隶书" panose="02010800040101010101" pitchFamily="2" charset="-122"/>
                <a:cs typeface="+mn-ea"/>
                <a:sym typeface="+mn-lt"/>
              </a:rPr>
              <a:t>艾滋病歧视现象有哪些？</a:t>
            </a:r>
            <a:endParaRPr lang="zh-CN" altLang="en-US" sz="1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36" name="矩形 35"/>
          <p:cNvSpPr/>
          <p:nvPr>
            <p:custDataLst>
              <p:tags r:id="rId11"/>
            </p:custDataLst>
          </p:nvPr>
        </p:nvSpPr>
        <p:spPr>
          <a:xfrm>
            <a:off x="3075305" y="4222115"/>
            <a:ext cx="2786380" cy="337185"/>
          </a:xfrm>
          <a:prstGeom prst="rect">
            <a:avLst/>
          </a:prstGeom>
        </p:spPr>
        <p:txBody>
          <a:bodyPr wrap="square">
            <a:spAutoFit/>
          </a:bodyPr>
          <a:lstStyle/>
          <a:p>
            <a:pPr algn="ctr"/>
            <a:r>
              <a:rPr lang="zh-CN" altLang="en-US" sz="1600">
                <a:solidFill>
                  <a:schemeClr val="accent1"/>
                </a:solidFill>
                <a:latin typeface="华文隶书" panose="02010800040101010101" pitchFamily="2" charset="-122"/>
                <a:ea typeface="华文隶书" panose="02010800040101010101" pitchFamily="2" charset="-122"/>
                <a:cs typeface="+mn-ea"/>
                <a:sym typeface="+mn-lt"/>
              </a:rPr>
              <a:t>艾滋病是什么样的疾病？</a:t>
            </a:r>
            <a:endParaRPr lang="zh-CN" altLang="en-US" sz="1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38" name="矩形 37"/>
          <p:cNvSpPr/>
          <p:nvPr>
            <p:custDataLst>
              <p:tags r:id="rId12"/>
            </p:custDataLst>
          </p:nvPr>
        </p:nvSpPr>
        <p:spPr>
          <a:xfrm>
            <a:off x="5861050" y="4222115"/>
            <a:ext cx="2814955" cy="337185"/>
          </a:xfrm>
          <a:prstGeom prst="rect">
            <a:avLst/>
          </a:prstGeom>
        </p:spPr>
        <p:txBody>
          <a:bodyPr wrap="square">
            <a:spAutoFit/>
          </a:bodyPr>
          <a:lstStyle/>
          <a:p>
            <a:pPr algn="ctr"/>
            <a:r>
              <a:rPr lang="zh-CN" altLang="en-US" sz="1600">
                <a:solidFill>
                  <a:schemeClr val="accent1"/>
                </a:solidFill>
                <a:latin typeface="华文隶书" panose="02010800040101010101" pitchFamily="2" charset="-122"/>
                <a:ea typeface="华文隶书" panose="02010800040101010101" pitchFamily="2" charset="-122"/>
                <a:cs typeface="+mn-ea"/>
                <a:sym typeface="+mn-lt"/>
              </a:rPr>
              <a:t>艾滋病人的权利和义务？</a:t>
            </a:r>
            <a:endParaRPr lang="zh-CN" altLang="en-US" sz="1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40" name="矩形 39"/>
          <p:cNvSpPr/>
          <p:nvPr>
            <p:custDataLst>
              <p:tags r:id="rId13"/>
            </p:custDataLst>
          </p:nvPr>
        </p:nvSpPr>
        <p:spPr>
          <a:xfrm>
            <a:off x="8688070" y="4222115"/>
            <a:ext cx="2470150" cy="337185"/>
          </a:xfrm>
          <a:prstGeom prst="rect">
            <a:avLst/>
          </a:prstGeom>
        </p:spPr>
        <p:txBody>
          <a:bodyPr wrap="square">
            <a:spAutoFit/>
          </a:bodyPr>
          <a:lstStyle/>
          <a:p>
            <a:pPr algn="ctr"/>
            <a:r>
              <a:rPr lang="zh-CN" altLang="en-US" sz="1600">
                <a:solidFill>
                  <a:schemeClr val="accent1"/>
                </a:solidFill>
                <a:latin typeface="华文隶书" panose="02010800040101010101" pitchFamily="2" charset="-122"/>
                <a:ea typeface="华文隶书" panose="02010800040101010101" pitchFamily="2" charset="-122"/>
                <a:cs typeface="+mn-ea"/>
                <a:sym typeface="+mn-lt"/>
              </a:rPr>
              <a:t>怎样对待身边的艾滋病人？</a:t>
            </a:r>
            <a:endParaRPr lang="zh-CN" altLang="en-US" sz="1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8" name="文本框 7"/>
          <p:cNvSpPr txBox="1"/>
          <p:nvPr userDrawn="1"/>
        </p:nvSpPr>
        <p:spPr>
          <a:xfrm>
            <a:off x="351972" y="423173"/>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目</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录</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权</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利</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义</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务</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菱形 8"/>
          <p:cNvSpPr/>
          <p:nvPr/>
        </p:nvSpPr>
        <p:spPr>
          <a:xfrm>
            <a:off x="766445" y="2336800"/>
            <a:ext cx="2122805" cy="2184400"/>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隐私</a:t>
            </a:r>
            <a:endParaRPr lang="zh-CN" altLang="en-US" sz="2400" b="1">
              <a:latin typeface="微软雅黑" panose="020B0503020204020204" charset="-122"/>
              <a:ea typeface="微软雅黑" panose="020B0503020204020204" charset="-122"/>
            </a:endParaRPr>
          </a:p>
        </p:txBody>
      </p:sp>
      <p:sp>
        <p:nvSpPr>
          <p:cNvPr id="10" name="椭圆 9"/>
          <p:cNvSpPr/>
          <p:nvPr/>
        </p:nvSpPr>
        <p:spPr>
          <a:xfrm>
            <a:off x="3168015" y="2032000"/>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权</a:t>
            </a:r>
            <a:r>
              <a:rPr lang="zh-CN" altLang="en-US"/>
              <a:t>利</a:t>
            </a:r>
            <a:endParaRPr lang="zh-CN" altLang="en-US"/>
          </a:p>
        </p:txBody>
      </p:sp>
      <p:sp>
        <p:nvSpPr>
          <p:cNvPr id="11" name="椭圆 10"/>
          <p:cNvSpPr/>
          <p:nvPr/>
        </p:nvSpPr>
        <p:spPr>
          <a:xfrm>
            <a:off x="3168015" y="3966845"/>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义务</a:t>
            </a:r>
            <a:endParaRPr lang="zh-CN" altLang="en-US"/>
          </a:p>
        </p:txBody>
      </p:sp>
      <p:sp>
        <p:nvSpPr>
          <p:cNvPr id="12" name="文本框 11"/>
          <p:cNvSpPr txBox="1"/>
          <p:nvPr/>
        </p:nvSpPr>
        <p:spPr>
          <a:xfrm>
            <a:off x="4233545" y="1688465"/>
            <a:ext cx="6993255" cy="1416050"/>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rPr>
              <a:t>《条例》第三十九条</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未经本人或者其监护人同意，任何单位或者个人不得公开艾滋病病毒感染者、艾滋病病人及其家属的姓名、住址、工作单位、肖像、病史资料以及其他可能推断出其具体身份的信息。</a:t>
            </a:r>
            <a:endParaRPr lang="zh-CN" altLang="en-US">
              <a:latin typeface="微软雅黑" panose="020B0503020204020204" charset="-122"/>
              <a:ea typeface="微软雅黑" panose="020B0503020204020204" charset="-122"/>
            </a:endParaRPr>
          </a:p>
        </p:txBody>
      </p:sp>
      <p:sp>
        <p:nvSpPr>
          <p:cNvPr id="13" name="文本框 12"/>
          <p:cNvSpPr txBox="1"/>
          <p:nvPr/>
        </p:nvSpPr>
        <p:spPr>
          <a:xfrm>
            <a:off x="4233545" y="3537585"/>
            <a:ext cx="6671310" cy="1587500"/>
          </a:xfrm>
          <a:prstGeom prst="rect">
            <a:avLst/>
          </a:prstGeom>
          <a:noFill/>
        </p:spPr>
        <p:txBody>
          <a:bodyPr wrap="square" rtlCol="0">
            <a:noAutofit/>
          </a:bodyPr>
          <a:p>
            <a:pPr indent="0" fontAlgn="auto">
              <a:lnSpc>
                <a:spcPct val="150000"/>
              </a:lnSpc>
            </a:pPr>
            <a:r>
              <a:rPr lang="zh-CN" altLang="en-US"/>
              <a:t>《</a:t>
            </a:r>
            <a:r>
              <a:rPr lang="zh-CN" altLang="en-US">
                <a:latin typeface="微软雅黑" panose="020B0503020204020204" charset="-122"/>
                <a:ea typeface="微软雅黑" panose="020B0503020204020204" charset="-122"/>
              </a:rPr>
              <a:t>条例》第三十八条（一）</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接受疾病预防控制机构或者出入境检验检疫机构的流行病学调查和指导。</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《条例》第三十九条</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疾病预防控制机构和出入境检验检疫机构进行艾滋病流行病学调查时，被调查单位和个人应当如实提供有关情况。</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权</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利</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义</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务</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菱形 8"/>
          <p:cNvSpPr/>
          <p:nvPr/>
        </p:nvSpPr>
        <p:spPr>
          <a:xfrm>
            <a:off x="766445" y="2336800"/>
            <a:ext cx="2122805" cy="2184400"/>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婚姻</a:t>
            </a:r>
            <a:endParaRPr lang="zh-CN" altLang="en-US" sz="2400" b="1">
              <a:latin typeface="微软雅黑" panose="020B0503020204020204" charset="-122"/>
              <a:ea typeface="微软雅黑" panose="020B0503020204020204" charset="-122"/>
            </a:endParaRPr>
          </a:p>
        </p:txBody>
      </p:sp>
      <p:sp>
        <p:nvSpPr>
          <p:cNvPr id="10" name="椭圆 9"/>
          <p:cNvSpPr/>
          <p:nvPr/>
        </p:nvSpPr>
        <p:spPr>
          <a:xfrm>
            <a:off x="3168015" y="2032000"/>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权</a:t>
            </a:r>
            <a:r>
              <a:rPr lang="zh-CN" altLang="en-US"/>
              <a:t>利</a:t>
            </a:r>
            <a:endParaRPr lang="zh-CN" altLang="en-US"/>
          </a:p>
        </p:txBody>
      </p:sp>
      <p:sp>
        <p:nvSpPr>
          <p:cNvPr id="11" name="椭圆 10"/>
          <p:cNvSpPr/>
          <p:nvPr/>
        </p:nvSpPr>
        <p:spPr>
          <a:xfrm>
            <a:off x="3168015" y="3792855"/>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义务</a:t>
            </a:r>
            <a:endParaRPr lang="zh-CN" altLang="en-US"/>
          </a:p>
        </p:txBody>
      </p:sp>
      <p:sp>
        <p:nvSpPr>
          <p:cNvPr id="12" name="文本框 11"/>
          <p:cNvSpPr txBox="1"/>
          <p:nvPr/>
        </p:nvSpPr>
        <p:spPr>
          <a:xfrm>
            <a:off x="4233545" y="1875155"/>
            <a:ext cx="6993255" cy="1022350"/>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rPr>
              <a:t>依照我国现行婚姻法的规定，艾滋病病毒感染者、艾滋病病人不属于法律禁止结婚的范围，因此，艾滋病病毒感染者、艾滋病病人可以结婚。</a:t>
            </a:r>
            <a:endParaRPr lang="zh-CN" altLang="en-US">
              <a:latin typeface="微软雅黑" panose="020B0503020204020204" charset="-122"/>
              <a:ea typeface="微软雅黑" panose="020B0503020204020204" charset="-122"/>
            </a:endParaRPr>
          </a:p>
        </p:txBody>
      </p:sp>
      <p:sp>
        <p:nvSpPr>
          <p:cNvPr id="13" name="文本框 12"/>
          <p:cNvSpPr txBox="1"/>
          <p:nvPr/>
        </p:nvSpPr>
        <p:spPr>
          <a:xfrm>
            <a:off x="4272915" y="3363595"/>
            <a:ext cx="6671310" cy="1587500"/>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rPr>
              <a:t>《条例》第三十八条（二）</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将感染或者发病的事实及时告知与其有性关系者。</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艾滋病病毒感染者和艾滋病病人不得以任何方式故意传播艾滋病。</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sym typeface="+mn-ea"/>
              </a:rPr>
              <a:t>《条例》第</a:t>
            </a:r>
            <a:r>
              <a:rPr lang="zh-CN" altLang="en-US">
                <a:latin typeface="微软雅黑" panose="020B0503020204020204" charset="-122"/>
                <a:ea typeface="微软雅黑" panose="020B0503020204020204" charset="-122"/>
                <a:sym typeface="+mn-ea"/>
              </a:rPr>
              <a:t>六十二条</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艾滋病毒感染者或者艾滋病人故意传播艾滋病的,依法承担民事赔偿责任；构成犯罪的，依法追究刑事责任。</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权</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利</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义</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务</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菱形 8"/>
          <p:cNvSpPr/>
          <p:nvPr/>
        </p:nvSpPr>
        <p:spPr>
          <a:xfrm>
            <a:off x="766445" y="2503805"/>
            <a:ext cx="2122805" cy="2184400"/>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就业入学</a:t>
            </a:r>
            <a:endParaRPr lang="zh-CN" altLang="en-US" sz="2400" b="1">
              <a:latin typeface="微软雅黑" panose="020B0503020204020204" charset="-122"/>
              <a:ea typeface="微软雅黑" panose="020B0503020204020204" charset="-122"/>
            </a:endParaRPr>
          </a:p>
        </p:txBody>
      </p:sp>
      <p:sp>
        <p:nvSpPr>
          <p:cNvPr id="10" name="椭圆 9"/>
          <p:cNvSpPr/>
          <p:nvPr/>
        </p:nvSpPr>
        <p:spPr>
          <a:xfrm>
            <a:off x="3168015" y="2032000"/>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权</a:t>
            </a:r>
            <a:r>
              <a:rPr lang="zh-CN" altLang="en-US"/>
              <a:t>利</a:t>
            </a:r>
            <a:endParaRPr lang="zh-CN" altLang="en-US"/>
          </a:p>
        </p:txBody>
      </p:sp>
      <p:sp>
        <p:nvSpPr>
          <p:cNvPr id="11" name="椭圆 10"/>
          <p:cNvSpPr/>
          <p:nvPr/>
        </p:nvSpPr>
        <p:spPr>
          <a:xfrm>
            <a:off x="3168015" y="4688205"/>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义务</a:t>
            </a:r>
            <a:endParaRPr lang="zh-CN" altLang="en-US"/>
          </a:p>
        </p:txBody>
      </p:sp>
      <p:sp>
        <p:nvSpPr>
          <p:cNvPr id="12" name="文本框 11"/>
          <p:cNvSpPr txBox="1"/>
          <p:nvPr/>
        </p:nvSpPr>
        <p:spPr>
          <a:xfrm>
            <a:off x="4322445" y="1431925"/>
            <a:ext cx="7583805" cy="3019425"/>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sym typeface="+mn-ea"/>
              </a:rPr>
              <a:t>《条例》第四十</a:t>
            </a:r>
            <a:r>
              <a:rPr lang="zh-CN" altLang="en-US">
                <a:latin typeface="微软雅黑" panose="020B0503020204020204" charset="-122"/>
                <a:ea typeface="微软雅黑" panose="020B0503020204020204" charset="-122"/>
                <a:sym typeface="+mn-ea"/>
              </a:rPr>
              <a:t>五条</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生活困难的艾滋病病人遗留的孤儿和感染艾滋病病毒的未成年人接受义务教育的，应当免收杂费、书本费;接受学前教育和高中阶段教育的，应当减免学费等相关费用。</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《条例》第四十七条</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县级以上地方人民政府有关部门应当创造条件，扶持有劳动能力的艾滋病病毒感染者和艾滋病病人，从事力所能及的生产和工作。</a:t>
            </a:r>
            <a:endParaRPr lang="zh-CN" altLang="en-US">
              <a:latin typeface="微软雅黑" panose="020B0503020204020204" charset="-122"/>
              <a:ea typeface="微软雅黑" panose="020B0503020204020204" charset="-122"/>
            </a:endParaRPr>
          </a:p>
        </p:txBody>
      </p:sp>
      <p:sp>
        <p:nvSpPr>
          <p:cNvPr id="13" name="文本框 12"/>
          <p:cNvSpPr txBox="1"/>
          <p:nvPr/>
        </p:nvSpPr>
        <p:spPr>
          <a:xfrm>
            <a:off x="4322445" y="4688205"/>
            <a:ext cx="6671310" cy="1587500"/>
          </a:xfrm>
          <a:prstGeom prst="rect">
            <a:avLst/>
          </a:prstGeom>
          <a:noFill/>
        </p:spPr>
        <p:txBody>
          <a:bodyPr wrap="square" rtlCol="0">
            <a:noAutofit/>
          </a:bodyPr>
          <a:p>
            <a:r>
              <a:rPr lang="zh-CN" altLang="en-US">
                <a:latin typeface="微软雅黑" panose="020B0503020204020204" charset="-122"/>
                <a:ea typeface="微软雅黑" panose="020B0503020204020204" charset="-122"/>
              </a:rPr>
              <a:t>《条例》第三十八条（四）</a:t>
            </a:r>
            <a:endParaRPr lang="zh-CN" altLang="en-US">
              <a:latin typeface="微软雅黑" panose="020B0503020204020204" charset="-122"/>
              <a:ea typeface="微软雅黑" panose="020B0503020204020204" charset="-122"/>
            </a:endParaRPr>
          </a:p>
          <a:p>
            <a:r>
              <a:rPr lang="zh-CN" altLang="en-US">
                <a:latin typeface="微软雅黑" panose="020B0503020204020204" charset="-122"/>
                <a:ea typeface="微软雅黑" panose="020B0503020204020204" charset="-122"/>
              </a:rPr>
              <a:t>采取必要的防护措施，防止感染他人。</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权</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利</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义</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务</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菱形 8"/>
          <p:cNvSpPr/>
          <p:nvPr/>
        </p:nvSpPr>
        <p:spPr>
          <a:xfrm>
            <a:off x="766445" y="2336800"/>
            <a:ext cx="2122805" cy="2184400"/>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就医</a:t>
            </a:r>
            <a:endParaRPr lang="zh-CN" altLang="en-US" sz="2400" b="1">
              <a:latin typeface="微软雅黑" panose="020B0503020204020204" charset="-122"/>
              <a:ea typeface="微软雅黑" panose="020B0503020204020204" charset="-122"/>
            </a:endParaRPr>
          </a:p>
        </p:txBody>
      </p:sp>
      <p:sp>
        <p:nvSpPr>
          <p:cNvPr id="10" name="椭圆 9"/>
          <p:cNvSpPr/>
          <p:nvPr>
            <p:custDataLst>
              <p:tags r:id="rId1"/>
            </p:custDataLst>
          </p:nvPr>
        </p:nvSpPr>
        <p:spPr>
          <a:xfrm>
            <a:off x="3168015" y="1963420"/>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权</a:t>
            </a:r>
            <a:r>
              <a:rPr lang="zh-CN" altLang="en-US"/>
              <a:t>利</a:t>
            </a:r>
            <a:endParaRPr lang="zh-CN" altLang="en-US"/>
          </a:p>
        </p:txBody>
      </p:sp>
      <p:sp>
        <p:nvSpPr>
          <p:cNvPr id="11" name="椭圆 10"/>
          <p:cNvSpPr/>
          <p:nvPr>
            <p:custDataLst>
              <p:tags r:id="rId2"/>
            </p:custDataLst>
          </p:nvPr>
        </p:nvSpPr>
        <p:spPr>
          <a:xfrm>
            <a:off x="3168015" y="4055745"/>
            <a:ext cx="728345" cy="728345"/>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义务</a:t>
            </a:r>
            <a:endParaRPr lang="zh-CN" altLang="en-US"/>
          </a:p>
        </p:txBody>
      </p:sp>
      <p:sp>
        <p:nvSpPr>
          <p:cNvPr id="12" name="文本框 11"/>
          <p:cNvSpPr txBox="1"/>
          <p:nvPr>
            <p:custDataLst>
              <p:tags r:id="rId3"/>
            </p:custDataLst>
          </p:nvPr>
        </p:nvSpPr>
        <p:spPr>
          <a:xfrm>
            <a:off x="4341495" y="1688465"/>
            <a:ext cx="6993255" cy="1416050"/>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rPr>
              <a:t>《条例》第四十一条</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医疗机构应当为艾滋病病毒感染者和艾滋病病人提供艾滋病防治咨询、诊断和治服务。 医疗机构不得因就诊的病人是艾滋病病毒感染者或者艾滋病病人，推诿或者拒绝对其其他疾病进行治疗。</a:t>
            </a:r>
            <a:endParaRPr lang="zh-CN" altLang="en-US">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4233545" y="3950970"/>
            <a:ext cx="6671310" cy="1587500"/>
          </a:xfrm>
          <a:prstGeom prst="rect">
            <a:avLst/>
          </a:prstGeom>
          <a:noFill/>
        </p:spPr>
        <p:txBody>
          <a:bodyPr wrap="square" rtlCol="0">
            <a:noAutofit/>
          </a:bodyPr>
          <a:p>
            <a:pPr indent="0" fontAlgn="auto">
              <a:lnSpc>
                <a:spcPct val="150000"/>
              </a:lnSpc>
            </a:pPr>
            <a:r>
              <a:rPr lang="zh-CN" altLang="en-US">
                <a:latin typeface="微软雅黑" panose="020B0503020204020204" charset="-122"/>
                <a:ea typeface="微软雅黑" panose="020B0503020204020204" charset="-122"/>
              </a:rPr>
              <a:t>《条例》第三十八条（三）</a:t>
            </a:r>
            <a:endParaRPr lang="zh-CN" altLang="en-US">
              <a:latin typeface="微软雅黑" panose="020B0503020204020204" charset="-122"/>
              <a:ea typeface="微软雅黑" panose="020B0503020204020204" charset="-122"/>
            </a:endParaRPr>
          </a:p>
          <a:p>
            <a:pPr indent="0" fontAlgn="auto">
              <a:lnSpc>
                <a:spcPct val="150000"/>
              </a:lnSpc>
            </a:pPr>
            <a:r>
              <a:rPr lang="zh-CN" altLang="en-US">
                <a:latin typeface="微软雅黑" panose="020B0503020204020204" charset="-122"/>
                <a:ea typeface="微软雅黑" panose="020B0503020204020204" charset="-122"/>
              </a:rPr>
              <a:t>就医时，将感染或者发病的事实如实告知接诊医生。</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b="24167"/>
          <a:stretch>
            <a:fillRect/>
          </a:stretch>
        </p:blipFill>
        <p:spPr>
          <a:xfrm rot="5400000">
            <a:off x="-942975" y="942976"/>
            <a:ext cx="6857999" cy="497205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01" y="3053410"/>
            <a:ext cx="564177" cy="827625"/>
          </a:xfrm>
          <a:prstGeom prst="rect">
            <a:avLst/>
          </a:prstGeom>
          <a:effectLst>
            <a:glow rad="63500">
              <a:schemeClr val="bg1">
                <a:alpha val="95000"/>
              </a:schemeClr>
            </a:glow>
          </a:effectLst>
        </p:spPr>
      </p:pic>
      <p:sp>
        <p:nvSpPr>
          <p:cNvPr id="15" name="文本框 14"/>
          <p:cNvSpPr txBox="1"/>
          <p:nvPr/>
        </p:nvSpPr>
        <p:spPr>
          <a:xfrm>
            <a:off x="1083310" y="2889274"/>
            <a:ext cx="2214880" cy="1322070"/>
          </a:xfrm>
          <a:prstGeom prst="rect">
            <a:avLst/>
          </a:prstGeom>
          <a:noFill/>
        </p:spPr>
        <p:txBody>
          <a:bodyPr wrap="none" rtlCol="0">
            <a:spAutoFit/>
          </a:bodyPr>
          <a:lstStyle/>
          <a:p>
            <a:pPr algn="ctr"/>
            <a:r>
              <a:rPr lang="zh-CN" altLang="en-US" sz="4000">
                <a:solidFill>
                  <a:schemeClr val="bg1"/>
                </a:solidFill>
                <a:latin typeface="Impact" panose="020B0806030902050204" pitchFamily="34" charset="0"/>
              </a:rPr>
              <a:t>提高认识</a:t>
            </a:r>
            <a:endParaRPr lang="zh-CN" altLang="en-US" sz="4000">
              <a:solidFill>
                <a:schemeClr val="bg1"/>
              </a:solidFill>
              <a:latin typeface="Impact" panose="020B0806030902050204" pitchFamily="34" charset="0"/>
            </a:endParaRPr>
          </a:p>
          <a:p>
            <a:pPr algn="ctr"/>
            <a:r>
              <a:rPr lang="zh-CN" altLang="en-US" sz="4000">
                <a:solidFill>
                  <a:schemeClr val="bg1"/>
                </a:solidFill>
                <a:latin typeface="Impact" panose="020B0806030902050204" pitchFamily="34" charset="0"/>
              </a:rPr>
              <a:t>消除</a:t>
            </a:r>
            <a:r>
              <a:rPr lang="zh-CN" altLang="en-US" sz="4000">
                <a:solidFill>
                  <a:schemeClr val="bg1"/>
                </a:solidFill>
                <a:latin typeface="Impact" panose="020B0806030902050204" pitchFamily="34" charset="0"/>
              </a:rPr>
              <a:t>偏见</a:t>
            </a:r>
            <a:endParaRPr lang="zh-CN" altLang="en-US" sz="4000">
              <a:solidFill>
                <a:schemeClr val="bg1"/>
              </a:solidFill>
              <a:latin typeface="Impact" panose="020B0806030902050204" pitchFamily="34" charset="0"/>
            </a:endParaRPr>
          </a:p>
        </p:txBody>
      </p:sp>
      <p:sp>
        <p:nvSpPr>
          <p:cNvPr id="19" name="矩形 18"/>
          <p:cNvSpPr/>
          <p:nvPr/>
        </p:nvSpPr>
        <p:spPr>
          <a:xfrm>
            <a:off x="5750560" y="4837430"/>
            <a:ext cx="5346700" cy="645160"/>
          </a:xfrm>
          <a:prstGeom prst="rect">
            <a:avLst/>
          </a:prstGeom>
        </p:spPr>
        <p:txBody>
          <a:bodyPr wrap="square">
            <a:spAutoFit/>
          </a:bodyPr>
          <a:lstStyle/>
          <a:p>
            <a:pPr algn="ctr"/>
            <a:r>
              <a:rPr lang="zh-CN" altLang="en-US" sz="3600">
                <a:solidFill>
                  <a:schemeClr val="accent1"/>
                </a:solidFill>
                <a:latin typeface="华文隶书" panose="02010800040101010101" pitchFamily="2" charset="-122"/>
                <a:ea typeface="华文隶书" panose="02010800040101010101" pitchFamily="2" charset="-122"/>
                <a:cs typeface="+mn-ea"/>
                <a:sym typeface="+mn-lt"/>
              </a:rPr>
              <a:t>怎样对待身边的</a:t>
            </a:r>
            <a:r>
              <a:rPr lang="zh-CN" altLang="en-US" sz="3600">
                <a:solidFill>
                  <a:schemeClr val="accent1"/>
                </a:solidFill>
                <a:latin typeface="华文隶书" panose="02010800040101010101" pitchFamily="2" charset="-122"/>
                <a:ea typeface="华文隶书" panose="02010800040101010101" pitchFamily="2" charset="-122"/>
                <a:cs typeface="+mn-ea"/>
                <a:sym typeface="+mn-lt"/>
              </a:rPr>
              <a:t>艾滋病人？</a:t>
            </a:r>
            <a:endParaRPr lang="zh-CN" altLang="en-US" sz="3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20" name="矩形 19"/>
          <p:cNvSpPr/>
          <p:nvPr/>
        </p:nvSpPr>
        <p:spPr>
          <a:xfrm>
            <a:off x="7524285" y="4328435"/>
            <a:ext cx="1410631" cy="475615"/>
          </a:xfrm>
          <a:prstGeom prst="rect">
            <a:avLst/>
          </a:prstGeom>
        </p:spPr>
        <p:txBody>
          <a:bodyPr wrap="square">
            <a:spAutoFit/>
          </a:bodyPr>
          <a:lstStyle/>
          <a:p>
            <a:pPr algn="ctr"/>
            <a:r>
              <a:rPr lang="en-US" altLang="zh-CN" sz="2500">
                <a:solidFill>
                  <a:srgbClr val="C00000"/>
                </a:solidFill>
                <a:latin typeface="华文隶书" panose="02010800040101010101" pitchFamily="2" charset="-122"/>
                <a:ea typeface="华文隶书" panose="02010800040101010101" pitchFamily="2" charset="-122"/>
              </a:rPr>
              <a:t>PRAT.04</a:t>
            </a:r>
            <a:endParaRPr lang="zh-CN" altLang="en-US" sz="2500">
              <a:solidFill>
                <a:srgbClr val="C00000"/>
              </a:solidFill>
              <a:latin typeface="华文隶书" panose="02010800040101010101" pitchFamily="2" charset="-122"/>
              <a:ea typeface="华文隶书" panose="02010800040101010101" pitchFamily="2"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167" y="384180"/>
            <a:ext cx="2794073" cy="4061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15" grpId="0"/>
      <p:bldP spid="19" grpId="3"/>
      <p:bldP spid="20" grpId="4"/>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userDrawn="1"/>
        </p:nvGrpSpPr>
        <p:grpSpPr>
          <a:xfrm>
            <a:off x="0" y="6000750"/>
            <a:ext cx="12192000" cy="857250"/>
            <a:chOff x="0" y="6057900"/>
            <a:chExt cx="12192000" cy="85725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pic>
        <p:nvPicPr>
          <p:cNvPr id="14" name="图片 13"/>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b="58294"/>
          <a:stretch>
            <a:fillRect/>
          </a:stretch>
        </p:blipFill>
        <p:spPr>
          <a:xfrm>
            <a:off x="2418715" y="36195"/>
            <a:ext cx="9152255" cy="3133725"/>
          </a:xfrm>
          <a:prstGeom prst="rect">
            <a:avLst/>
          </a:prstGeom>
        </p:spPr>
      </p:pic>
      <p:sp>
        <p:nvSpPr>
          <p:cNvPr id="3" name="文本框 2"/>
          <p:cNvSpPr txBox="1"/>
          <p:nvPr/>
        </p:nvSpPr>
        <p:spPr>
          <a:xfrm>
            <a:off x="1141095" y="2322830"/>
            <a:ext cx="9232265" cy="3415030"/>
          </a:xfrm>
          <a:prstGeom prst="rect">
            <a:avLst/>
          </a:prstGeom>
          <a:noFill/>
        </p:spPr>
        <p:txBody>
          <a:bodyPr wrap="square" rtlCol="0">
            <a:spAutoFit/>
          </a:bodyPr>
          <a:p>
            <a:pPr indent="0" fontAlgn="auto">
              <a:lnSpc>
                <a:spcPct val="150000"/>
              </a:lnSpc>
            </a:pPr>
            <a:r>
              <a:rPr lang="en-US" altLang="zh-CN">
                <a:solidFill>
                  <a:schemeClr val="tx1"/>
                </a:solidFill>
                <a:uFillTx/>
                <a:latin typeface="Times New Roman" panose="02020603050405020304" charset="0"/>
                <a:ea typeface="微软雅黑" panose="020B0503020204020204" charset="-122"/>
              </a:rPr>
              <a:t>“</a:t>
            </a:r>
            <a:r>
              <a:rPr lang="zh-CN" altLang="en-US">
                <a:solidFill>
                  <a:schemeClr val="tx1"/>
                </a:solidFill>
                <a:uFillTx/>
                <a:latin typeface="Times New Roman" panose="02020603050405020304" charset="0"/>
                <a:ea typeface="微软雅黑" panose="020B0503020204020204" charset="-122"/>
              </a:rPr>
              <a:t>我们的敌人是艾滋病，不是艾滋病人。</a:t>
            </a:r>
            <a:r>
              <a:rPr lang="en-US" altLang="zh-CN">
                <a:solidFill>
                  <a:schemeClr val="tx1"/>
                </a:solidFill>
                <a:uFillTx/>
                <a:latin typeface="Times New Roman" panose="02020603050405020304" charset="0"/>
                <a:ea typeface="微软雅黑" panose="020B0503020204020204" charset="-122"/>
              </a:rPr>
              <a:t>”</a:t>
            </a:r>
            <a:r>
              <a:rPr lang="zh-CN" altLang="en-US">
                <a:solidFill>
                  <a:schemeClr val="tx1"/>
                </a:solidFill>
                <a:uFillTx/>
                <a:latin typeface="Times New Roman" panose="02020603050405020304" charset="0"/>
                <a:ea typeface="微软雅黑" panose="020B0503020204020204" charset="-122"/>
              </a:rPr>
              <a:t>这是著名演员、艾滋病防治宣传大使濮存</a:t>
            </a:r>
            <a:r>
              <a:rPr lang="zh-CN" altLang="en-US">
                <a:solidFill>
                  <a:schemeClr val="tx1"/>
                </a:solidFill>
                <a:uFillTx/>
                <a:latin typeface="Times New Roman" panose="02020603050405020304" charset="0"/>
                <a:ea typeface="微软雅黑" panose="020B0503020204020204" charset="-122"/>
              </a:rPr>
              <a:t>昕常挂在嘴边的一句话。这句话，我们都能理解。可是，当我们检索我们的生活，也许就会发现，这句话背后的深层含义。</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你愿意和艾滋病患者(携带者)握手吗?</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你能接受和他们同桌就餐吗?</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你能够走进他们的生活，给于他们必要的理解和帮助吗?</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你可以静下心来，听听他们的故事吗?</a:t>
            </a:r>
            <a:endParaRPr lang="zh-CN" altLang="en-US">
              <a:solidFill>
                <a:schemeClr val="tx1"/>
              </a:solidFill>
              <a:uFillTx/>
              <a:latin typeface="Times New Roman" panose="02020603050405020304" charset="0"/>
              <a:ea typeface="微软雅黑" panose="020B0503020204020204" charset="-122"/>
            </a:endParaRPr>
          </a:p>
          <a:p>
            <a:pPr indent="0" fontAlgn="auto">
              <a:lnSpc>
                <a:spcPct val="150000"/>
              </a:lnSpc>
            </a:pPr>
            <a:r>
              <a:rPr lang="zh-CN" altLang="en-US">
                <a:solidFill>
                  <a:schemeClr val="tx1"/>
                </a:solidFill>
                <a:uFillTx/>
                <a:latin typeface="Times New Roman" panose="02020603050405020304" charset="0"/>
                <a:ea typeface="微软雅黑" panose="020B0503020204020204" charset="-122"/>
              </a:rPr>
              <a:t>你扪心自问:我是不是还像对待敌人一样，离他们远远的</a:t>
            </a:r>
            <a:r>
              <a:rPr lang="zh-CN" altLang="en-US">
                <a:solidFill>
                  <a:schemeClr val="tx1"/>
                </a:solidFill>
                <a:uFillTx/>
                <a:latin typeface="Times New Roman" panose="02020603050405020304" charset="0"/>
                <a:ea typeface="微软雅黑" panose="020B0503020204020204" charset="-122"/>
              </a:rPr>
              <a:t>呢？</a:t>
            </a:r>
            <a:endParaRPr lang="zh-CN" altLang="en-US">
              <a:solidFill>
                <a:schemeClr val="tx1"/>
              </a:solidFill>
              <a:uFillTx/>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userDrawn="1"/>
        </p:nvGrpSpPr>
        <p:grpSpPr>
          <a:xfrm>
            <a:off x="0" y="6000750"/>
            <a:ext cx="12192000" cy="857250"/>
            <a:chOff x="0" y="6057900"/>
            <a:chExt cx="12192000" cy="85725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sp>
        <p:nvSpPr>
          <p:cNvPr id="3" name="文本框 2"/>
          <p:cNvSpPr txBox="1"/>
          <p:nvPr/>
        </p:nvSpPr>
        <p:spPr>
          <a:xfrm>
            <a:off x="1412875" y="504190"/>
            <a:ext cx="9366250" cy="544830"/>
          </a:xfrm>
          <a:prstGeom prst="rect">
            <a:avLst/>
          </a:prstGeom>
          <a:noFill/>
        </p:spPr>
        <p:txBody>
          <a:bodyPr wrap="square" rtlCol="0">
            <a:noAutofit/>
            <a:scene3d>
              <a:camera prst="orthographicFront"/>
              <a:lightRig rig="threePt" dir="t"/>
            </a:scene3d>
          </a:bodyPr>
          <a:p>
            <a:r>
              <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rPr>
              <a:t>与艾滋病人及艾滋病病毒感染者</a:t>
            </a:r>
            <a:endPar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endParaRPr>
          </a:p>
          <a:p>
            <a:r>
              <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rPr>
              <a:t>日常生活和工作接触不会感染艾滋病</a:t>
            </a:r>
            <a:endPar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endParaRPr>
          </a:p>
        </p:txBody>
      </p:sp>
      <p:sp>
        <p:nvSpPr>
          <p:cNvPr id="6" name="文本框 5"/>
          <p:cNvSpPr txBox="1"/>
          <p:nvPr/>
        </p:nvSpPr>
        <p:spPr>
          <a:xfrm>
            <a:off x="1656080" y="2180590"/>
            <a:ext cx="8427085" cy="3109595"/>
          </a:xfrm>
          <a:prstGeom prst="rect">
            <a:avLst/>
          </a:prstGeom>
          <a:noFill/>
        </p:spPr>
        <p:txBody>
          <a:bodyPr wrap="square" rtlCol="0">
            <a:noAutofit/>
          </a:bodyPr>
          <a:p>
            <a:pPr marL="285750" indent="-285750" fontAlgn="auto">
              <a:lnSpc>
                <a:spcPct val="20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在工作和生活中与艾滋病病人</a:t>
            </a:r>
            <a:r>
              <a:rPr lang="en-US" altLang="zh-CN">
                <a:solidFill>
                  <a:schemeClr val="tx1"/>
                </a:solidFill>
                <a:uFillTx/>
                <a:latin typeface="Times New Roman" panose="02020603050405020304" charset="0"/>
                <a:ea typeface="微软雅黑" panose="020B0503020204020204" charset="-122"/>
              </a:rPr>
              <a:t>/</a:t>
            </a:r>
            <a:r>
              <a:rPr lang="zh-CN" altLang="en-US">
                <a:solidFill>
                  <a:schemeClr val="tx1"/>
                </a:solidFill>
                <a:uFillTx/>
                <a:latin typeface="Times New Roman" panose="02020603050405020304" charset="0"/>
                <a:ea typeface="微软雅黑" panose="020B0503020204020204" charset="-122"/>
              </a:rPr>
              <a:t>艾滋病病毒感染者的一般接触(如握手，拥抱，共同进餐，共用工具、办公用具等)不会感染艾滋病。</a:t>
            </a:r>
            <a:endParaRPr lang="zh-CN" altLang="en-US">
              <a:solidFill>
                <a:schemeClr val="tx1"/>
              </a:solidFill>
              <a:uFillTx/>
              <a:latin typeface="Times New Roman" panose="02020603050405020304" charset="0"/>
              <a:ea typeface="微软雅黑" panose="020B0503020204020204" charset="-122"/>
            </a:endParaRPr>
          </a:p>
          <a:p>
            <a:pPr marL="285750" indent="-285750" fontAlgn="auto">
              <a:lnSpc>
                <a:spcPct val="20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艾滋病不会经马桶圈、电话、餐饮具、卧具、游泳池或公共浴池等公共设施传播。</a:t>
            </a:r>
            <a:endParaRPr lang="zh-CN" altLang="en-US">
              <a:solidFill>
                <a:schemeClr val="tx1"/>
              </a:solidFill>
              <a:uFillTx/>
              <a:latin typeface="Times New Roman" panose="02020603050405020304" charset="0"/>
              <a:ea typeface="微软雅黑" panose="020B0503020204020204" charset="-122"/>
            </a:endParaRPr>
          </a:p>
          <a:p>
            <a:pPr marL="285750" indent="-285750" fontAlgn="auto">
              <a:lnSpc>
                <a:spcPct val="20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咳嗽和打喷嚏不传播艾滋病</a:t>
            </a:r>
            <a:endParaRPr lang="zh-CN" altLang="en-US">
              <a:solidFill>
                <a:schemeClr val="tx1"/>
              </a:solidFill>
              <a:uFillTx/>
              <a:latin typeface="Times New Roman" panose="02020603050405020304" charset="0"/>
              <a:ea typeface="微软雅黑" panose="020B0503020204020204" charset="-122"/>
            </a:endParaRPr>
          </a:p>
          <a:p>
            <a:pPr marL="285750" indent="-285750" fontAlgn="auto">
              <a:lnSpc>
                <a:spcPct val="20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蚊虫叮咬不传播</a:t>
            </a:r>
            <a:r>
              <a:rPr lang="zh-CN" altLang="en-US">
                <a:solidFill>
                  <a:schemeClr val="tx1"/>
                </a:solidFill>
                <a:uFillTx/>
                <a:latin typeface="Times New Roman" panose="02020603050405020304" charset="0"/>
                <a:ea typeface="微软雅黑" panose="020B0503020204020204" charset="-122"/>
              </a:rPr>
              <a:t>艾滋病</a:t>
            </a:r>
            <a:endParaRPr lang="zh-CN" altLang="en-US">
              <a:solidFill>
                <a:schemeClr val="tx1"/>
              </a:solidFill>
              <a:uFillTx/>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正</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确</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认</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知</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7" name="单圆角矩形 6"/>
          <p:cNvSpPr/>
          <p:nvPr>
            <p:custDataLst>
              <p:tags r:id="rId1"/>
            </p:custDataLst>
          </p:nvPr>
        </p:nvSpPr>
        <p:spPr>
          <a:xfrm flipH="1">
            <a:off x="813118" y="3550285"/>
            <a:ext cx="3464908" cy="777240"/>
          </a:xfrm>
          <a:prstGeom prst="round1Rect">
            <a:avLst>
              <a:gd name="adj" fmla="val 50000"/>
            </a:avLst>
          </a:prstGeom>
          <a:gradFill>
            <a:gsLst>
              <a:gs pos="90000">
                <a:schemeClr val="accent1">
                  <a:lumMod val="60000"/>
                  <a:lumOff val="40000"/>
                  <a:alpha val="100000"/>
                </a:schemeClr>
              </a:gs>
              <a:gs pos="0">
                <a:schemeClr val="accent1">
                  <a:alpha val="100000"/>
                </a:schemeClr>
              </a:gs>
            </a:gsLst>
            <a:lin ang="2700000" scaled="0"/>
          </a:gradFill>
          <a:ln>
            <a:noFill/>
          </a:ln>
          <a:effectLst>
            <a:outerShdw blurRad="508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71755" rIns="288290"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sz="2000" b="1" dirty="0">
                <a:solidFill>
                  <a:srgbClr val="FFFFFF"/>
                </a:solidFill>
                <a:latin typeface="+mj-ea"/>
                <a:ea typeface="+mj-ea"/>
                <a:sym typeface="+mn-ea"/>
              </a:rPr>
              <a:t>科学认知</a:t>
            </a:r>
            <a:endParaRPr lang="zh-CN" altLang="en-US" sz="2000" b="1" dirty="0">
              <a:solidFill>
                <a:srgbClr val="FFFFFF"/>
              </a:solidFill>
              <a:latin typeface="+mj-ea"/>
              <a:ea typeface="+mj-ea"/>
              <a:sym typeface="+mn-ea"/>
            </a:endParaRPr>
          </a:p>
        </p:txBody>
      </p:sp>
      <p:sp>
        <p:nvSpPr>
          <p:cNvPr id="12" name="单圆角矩形 11"/>
          <p:cNvSpPr/>
          <p:nvPr>
            <p:custDataLst>
              <p:tags r:id="rId2"/>
            </p:custDataLst>
          </p:nvPr>
        </p:nvSpPr>
        <p:spPr>
          <a:xfrm flipH="1">
            <a:off x="3972243" y="3248025"/>
            <a:ext cx="3464908" cy="777240"/>
          </a:xfrm>
          <a:prstGeom prst="round1Rect">
            <a:avLst>
              <a:gd name="adj" fmla="val 50000"/>
            </a:avLst>
          </a:prstGeom>
          <a:gradFill>
            <a:gsLst>
              <a:gs pos="90000">
                <a:schemeClr val="accent2">
                  <a:lumMod val="60000"/>
                  <a:lumOff val="40000"/>
                  <a:alpha val="100000"/>
                </a:schemeClr>
              </a:gs>
              <a:gs pos="0">
                <a:schemeClr val="accent2">
                  <a:alpha val="100000"/>
                </a:schemeClr>
              </a:gs>
            </a:gsLst>
            <a:lin ang="2700000" scaled="0"/>
          </a:gradFill>
          <a:ln>
            <a:noFill/>
          </a:ln>
          <a:effectLst>
            <a:outerShdw blurRad="50800" dist="38100" dir="2700000" algn="tl" rotWithShape="0">
              <a:schemeClr val="accent2">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71755" rIns="288290"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sz="2000" b="1" dirty="0">
                <a:solidFill>
                  <a:srgbClr val="FFFFFF"/>
                </a:solidFill>
                <a:latin typeface="+mj-ea"/>
                <a:ea typeface="+mj-ea"/>
                <a:sym typeface="+mn-ea"/>
              </a:rPr>
              <a:t>摒弃偏见与</a:t>
            </a:r>
            <a:r>
              <a:rPr lang="zh-CN" altLang="en-US" sz="2000" b="1" dirty="0">
                <a:solidFill>
                  <a:srgbClr val="FFFFFF"/>
                </a:solidFill>
                <a:latin typeface="+mj-ea"/>
                <a:ea typeface="+mj-ea"/>
                <a:sym typeface="+mn-ea"/>
              </a:rPr>
              <a:t>歧视</a:t>
            </a:r>
            <a:endParaRPr lang="zh-CN" altLang="en-US" sz="2000" b="1" dirty="0">
              <a:solidFill>
                <a:srgbClr val="FFFFFF"/>
              </a:solidFill>
              <a:latin typeface="+mj-ea"/>
              <a:ea typeface="+mj-ea"/>
              <a:sym typeface="+mn-ea"/>
            </a:endParaRPr>
          </a:p>
        </p:txBody>
      </p:sp>
      <p:sp>
        <p:nvSpPr>
          <p:cNvPr id="32" name="直角三角形 31"/>
          <p:cNvSpPr/>
          <p:nvPr>
            <p:custDataLst>
              <p:tags r:id="rId3"/>
            </p:custDataLst>
          </p:nvPr>
        </p:nvSpPr>
        <p:spPr>
          <a:xfrm rot="10800000">
            <a:off x="3976053" y="4025265"/>
            <a:ext cx="301734" cy="30173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直角三角形 36"/>
          <p:cNvSpPr/>
          <p:nvPr>
            <p:custDataLst>
              <p:tags r:id="rId4"/>
            </p:custDataLst>
          </p:nvPr>
        </p:nvSpPr>
        <p:spPr>
          <a:xfrm rot="10800000">
            <a:off x="7135178" y="3722370"/>
            <a:ext cx="301734" cy="3017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任意多边形 35"/>
          <p:cNvSpPr/>
          <p:nvPr>
            <p:custDataLst>
              <p:tags r:id="rId5"/>
            </p:custDataLst>
          </p:nvPr>
        </p:nvSpPr>
        <p:spPr>
          <a:xfrm>
            <a:off x="7135178" y="2651760"/>
            <a:ext cx="4245178" cy="1367280"/>
          </a:xfrm>
          <a:custGeom>
            <a:avLst/>
            <a:gdLst/>
            <a:ahLst/>
            <a:cxnLst>
              <a:cxn ang="3">
                <a:pos x="hc" y="t"/>
              </a:cxn>
              <a:cxn ang="cd2">
                <a:pos x="l" y="vc"/>
              </a:cxn>
              <a:cxn ang="cd4">
                <a:pos x="hc" y="b"/>
              </a:cxn>
              <a:cxn ang="0">
                <a:pos x="r" y="vc"/>
              </a:cxn>
            </a:cxnLst>
            <a:rect l="l" t="t" r="r" b="b"/>
            <a:pathLst>
              <a:path w="3988" h="1731">
                <a:moveTo>
                  <a:pt x="3123" y="0"/>
                </a:moveTo>
                <a:lnTo>
                  <a:pt x="3988" y="866"/>
                </a:lnTo>
                <a:lnTo>
                  <a:pt x="3122" y="1731"/>
                </a:lnTo>
                <a:lnTo>
                  <a:pt x="3122" y="1358"/>
                </a:lnTo>
                <a:lnTo>
                  <a:pt x="0" y="1358"/>
                </a:lnTo>
                <a:lnTo>
                  <a:pt x="0" y="866"/>
                </a:lnTo>
                <a:cubicBezTo>
                  <a:pt x="0" y="594"/>
                  <a:pt x="220" y="374"/>
                  <a:pt x="492" y="374"/>
                </a:cubicBezTo>
                <a:lnTo>
                  <a:pt x="3123" y="374"/>
                </a:lnTo>
                <a:lnTo>
                  <a:pt x="3123" y="0"/>
                </a:lnTo>
                <a:close/>
              </a:path>
            </a:pathLst>
          </a:custGeom>
          <a:gradFill>
            <a:gsLst>
              <a:gs pos="0">
                <a:schemeClr val="accent1">
                  <a:lumMod val="60000"/>
                  <a:lumOff val="40000"/>
                  <a:alpha val="100000"/>
                </a:schemeClr>
              </a:gs>
              <a:gs pos="75000">
                <a:schemeClr val="accent1">
                  <a:alpha val="100000"/>
                </a:schemeClr>
              </a:gs>
            </a:gsLst>
            <a:lin ang="0" scaled="0"/>
          </a:gradFill>
          <a:ln>
            <a:noFill/>
          </a:ln>
          <a:effectLst>
            <a:outerShdw blurRad="508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1755" tIns="71755" rIns="360045" bIns="7175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sz="2000" b="1">
                <a:solidFill>
                  <a:srgbClr val="FFFFFF"/>
                </a:solidFill>
                <a:latin typeface="+mj-ea"/>
                <a:ea typeface="+mj-ea"/>
                <a:sym typeface="+mn-ea"/>
              </a:rPr>
              <a:t>提高</a:t>
            </a:r>
            <a:r>
              <a:rPr lang="zh-CN" altLang="en-US" sz="2000" b="1">
                <a:solidFill>
                  <a:srgbClr val="FFFFFF"/>
                </a:solidFill>
                <a:latin typeface="+mj-ea"/>
                <a:ea typeface="+mj-ea"/>
                <a:sym typeface="+mn-ea"/>
              </a:rPr>
              <a:t>素养</a:t>
            </a:r>
            <a:endParaRPr lang="zh-CN" altLang="en-US" sz="2000" b="1">
              <a:solidFill>
                <a:srgbClr val="FFFFFF"/>
              </a:solidFill>
              <a:latin typeface="+mj-ea"/>
              <a:ea typeface="+mj-ea"/>
              <a:sym typeface="+mn-ea"/>
            </a:endParaRPr>
          </a:p>
        </p:txBody>
      </p:sp>
      <p:sp>
        <p:nvSpPr>
          <p:cNvPr id="11" name="正文"/>
          <p:cNvSpPr txBox="1"/>
          <p:nvPr>
            <p:custDataLst>
              <p:tags r:id="rId6"/>
            </p:custDataLst>
          </p:nvPr>
        </p:nvSpPr>
        <p:spPr>
          <a:xfrm>
            <a:off x="813435" y="1788795"/>
            <a:ext cx="3162935" cy="1367155"/>
          </a:xfrm>
          <a:prstGeom prst="rect">
            <a:avLst/>
          </a:prstGeom>
          <a:noFill/>
        </p:spPr>
        <p:txBody>
          <a:bodyPr wrap="square" lIns="0" tIns="0" rIns="0" bIns="0" rtlCol="0" anchor="b" anchorCtr="0">
            <a:normAutofit fontScale="90000" lnSpcReduction="20000"/>
          </a:bodyPr>
          <a:lstStyle/>
          <a:p>
            <a:pPr lvl="0" algn="l">
              <a:lnSpc>
                <a:spcPct val="130000"/>
              </a:lnSpc>
              <a:buClrTx/>
              <a:buSzTx/>
              <a:buFontTx/>
            </a:pPr>
            <a:r>
              <a:rPr lang="zh-CN" altLang="en-US" sz="18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科学认知艾滋病</a:t>
            </a:r>
            <a:r>
              <a:rPr lang="zh-CN" altLang="en-US" sz="18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是消除对艾滋病的误解、减少歧视的关键。通过普及艾滋病知识，让公众了解艾滋病的传播途径和预防措施，避免不必要的恐慌和误解。</a:t>
            </a:r>
            <a:endParaRPr lang="zh-CN" altLang="en-US" sz="18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 name="正文"/>
          <p:cNvSpPr txBox="1"/>
          <p:nvPr>
            <p:custDataLst>
              <p:tags r:id="rId7"/>
            </p:custDataLst>
          </p:nvPr>
        </p:nvSpPr>
        <p:spPr>
          <a:xfrm>
            <a:off x="7247255" y="1381125"/>
            <a:ext cx="3644265" cy="1367155"/>
          </a:xfrm>
          <a:prstGeom prst="rect">
            <a:avLst/>
          </a:prstGeom>
          <a:noFill/>
        </p:spPr>
        <p:txBody>
          <a:bodyPr wrap="square" lIns="0" tIns="0" rIns="0" bIns="0" rtlCol="0" anchor="b" anchorCtr="0">
            <a:normAutofit fontScale="90000"/>
          </a:bodyPr>
          <a:lstStyle/>
          <a:p>
            <a:pPr lvl="0" algn="l">
              <a:lnSpc>
                <a:spcPct val="130000"/>
              </a:lnSpc>
              <a:buClrTx/>
              <a:buSzTx/>
              <a:buFontTx/>
            </a:pPr>
            <a:r>
              <a:rPr lang="zh-CN" altLang="en-US" sz="18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提高公众素养是构建无歧视社会的重要途径。加强宣传教育，提高公众的健康素养和社会责任感，共同营造和谐社会。</a:t>
            </a:r>
            <a:endParaRPr lang="zh-CN" altLang="en-US" sz="18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6" name="正文"/>
          <p:cNvSpPr txBox="1"/>
          <p:nvPr>
            <p:custDataLst>
              <p:tags r:id="rId8"/>
            </p:custDataLst>
          </p:nvPr>
        </p:nvSpPr>
        <p:spPr>
          <a:xfrm>
            <a:off x="4076065" y="4316730"/>
            <a:ext cx="3171190" cy="1367155"/>
          </a:xfrm>
          <a:prstGeom prst="rect">
            <a:avLst/>
          </a:prstGeom>
          <a:noFill/>
        </p:spPr>
        <p:txBody>
          <a:bodyPr wrap="square" lIns="0" tIns="0" rIns="0" bIns="0" rtlCol="0" anchor="t" anchorCtr="0"/>
          <a:lstStyle/>
          <a:p>
            <a:pPr lvl="0" algn="l">
              <a:lnSpc>
                <a:spcPct val="130000"/>
              </a:lnSpc>
              <a:buClrTx/>
              <a:buSzTx/>
              <a:buFontTx/>
            </a:pPr>
            <a:r>
              <a:rPr lang="zh-CN" altLang="en-US" sz="16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认识到艾滋病是一种疾病，而非患者个人品质的反映。避免基于无知而产生的偏见和歧视，认识到每个人都有可能面临健康挑战，值得被平等对待。</a:t>
            </a:r>
            <a:endParaRPr lang="zh-CN" altLang="en-US" sz="1600" spc="13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9878695" y="1341755"/>
            <a:ext cx="1501140" cy="1449705"/>
          </a:xfrm>
          <a:prstGeom prst="rect">
            <a:avLst/>
          </a:prstGeom>
        </p:spPr>
      </p:pic>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关</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爱</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支</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持</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46" name="组合 45"/>
          <p:cNvGrpSpPr/>
          <p:nvPr>
            <p:custDataLst>
              <p:tags r:id="rId3"/>
            </p:custDataLst>
          </p:nvPr>
        </p:nvGrpSpPr>
        <p:grpSpPr>
          <a:xfrm>
            <a:off x="396653" y="1842532"/>
            <a:ext cx="2531111" cy="662305"/>
            <a:chOff x="652472" y="982667"/>
            <a:chExt cx="3523084" cy="1214248"/>
          </a:xfrm>
        </p:grpSpPr>
        <p:sp>
          <p:nvSpPr>
            <p:cNvPr id="48" name="平行四边形 47"/>
            <p:cNvSpPr/>
            <p:nvPr>
              <p:custDataLst>
                <p:tags r:id="rId4"/>
              </p:custDataLst>
            </p:nvPr>
          </p:nvSpPr>
          <p:spPr>
            <a:xfrm>
              <a:off x="652472" y="982667"/>
              <a:ext cx="2683412" cy="1214248"/>
            </a:xfrm>
            <a:prstGeom prst="parallelogram">
              <a:avLst>
                <a:gd name="adj" fmla="val 48207"/>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1400">
                <a:cs typeface="+mn-ea"/>
                <a:sym typeface="+mn-lt"/>
              </a:endParaRPr>
            </a:p>
          </p:txBody>
        </p:sp>
        <p:sp>
          <p:nvSpPr>
            <p:cNvPr id="49" name="文本框 9"/>
            <p:cNvSpPr txBox="1"/>
            <p:nvPr>
              <p:custDataLst>
                <p:tags r:id="rId5"/>
              </p:custDataLst>
            </p:nvPr>
          </p:nvSpPr>
          <p:spPr>
            <a:xfrm>
              <a:off x="859297" y="1153803"/>
              <a:ext cx="3316259" cy="844036"/>
            </a:xfrm>
            <a:prstGeom prst="rect">
              <a:avLst/>
            </a:prstGeom>
            <a:noFill/>
          </p:spPr>
          <p:txBody>
            <a:bodyPr wrap="square" rtlCol="0">
              <a:spAutoFit/>
            </a:bodyPr>
            <a:p>
              <a:r>
                <a:rPr lang="en-US" altLang="zh-CN" sz="2400" dirty="0">
                  <a:solidFill>
                    <a:schemeClr val="bg1"/>
                  </a:solidFill>
                  <a:uFillTx/>
                  <a:latin typeface="Times New Roman" panose="02020603050405020304" charset="0"/>
                  <a:ea typeface="微软雅黑" panose="020B0503020204020204" charset="-122"/>
                  <a:cs typeface="+mn-ea"/>
                  <a:sym typeface="+mn-lt"/>
                </a:rPr>
                <a:t>01</a:t>
              </a:r>
              <a:r>
                <a:rPr lang="zh-CN" altLang="en-US" sz="2000" b="1" dirty="0">
                  <a:solidFill>
                    <a:schemeClr val="bg1"/>
                  </a:solidFill>
                  <a:uFillTx/>
                  <a:latin typeface="Times New Roman" panose="02020603050405020304" charset="0"/>
                  <a:ea typeface="微软雅黑" panose="020B0503020204020204" charset="-122"/>
                  <a:cs typeface="+mn-ea"/>
                  <a:sym typeface="+mn-lt"/>
                </a:rPr>
                <a:t>情感</a:t>
              </a:r>
              <a:r>
                <a:rPr lang="zh-CN" altLang="en-US" sz="2000" b="1" dirty="0">
                  <a:solidFill>
                    <a:schemeClr val="bg1"/>
                  </a:solidFill>
                  <a:uFillTx/>
                  <a:latin typeface="Times New Roman" panose="02020603050405020304" charset="0"/>
                  <a:ea typeface="微软雅黑" panose="020B0503020204020204" charset="-122"/>
                  <a:cs typeface="+mn-ea"/>
                  <a:sym typeface="+mn-lt"/>
                </a:rPr>
                <a:t>支持</a:t>
              </a:r>
              <a:endParaRPr lang="zh-CN" altLang="en-US" sz="2000" b="1" dirty="0">
                <a:solidFill>
                  <a:schemeClr val="bg1"/>
                </a:solidFill>
                <a:uFillTx/>
                <a:latin typeface="Times New Roman" panose="02020603050405020304" charset="0"/>
                <a:ea typeface="微软雅黑" panose="020B0503020204020204" charset="-122"/>
                <a:cs typeface="+mn-ea"/>
                <a:sym typeface="+mn-lt"/>
              </a:endParaRPr>
            </a:p>
          </p:txBody>
        </p:sp>
      </p:grpSp>
      <p:grpSp>
        <p:nvGrpSpPr>
          <p:cNvPr id="50" name="组合 49"/>
          <p:cNvGrpSpPr/>
          <p:nvPr>
            <p:custDataLst>
              <p:tags r:id="rId6"/>
            </p:custDataLst>
          </p:nvPr>
        </p:nvGrpSpPr>
        <p:grpSpPr>
          <a:xfrm>
            <a:off x="1431703" y="3099996"/>
            <a:ext cx="1934210" cy="697865"/>
            <a:chOff x="787703" y="2033804"/>
            <a:chExt cx="2692250" cy="1279446"/>
          </a:xfrm>
        </p:grpSpPr>
        <p:sp>
          <p:nvSpPr>
            <p:cNvPr id="51" name="平行四边形 50"/>
            <p:cNvSpPr/>
            <p:nvPr>
              <p:custDataLst>
                <p:tags r:id="rId7"/>
              </p:custDataLst>
            </p:nvPr>
          </p:nvSpPr>
          <p:spPr>
            <a:xfrm>
              <a:off x="787703" y="2033804"/>
              <a:ext cx="2692250" cy="1279446"/>
            </a:xfrm>
            <a:prstGeom prst="parallelogram">
              <a:avLst>
                <a:gd name="adj" fmla="val 48207"/>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1400">
                <a:cs typeface="+mn-ea"/>
                <a:sym typeface="+mn-lt"/>
              </a:endParaRPr>
            </a:p>
          </p:txBody>
        </p:sp>
        <p:sp>
          <p:nvSpPr>
            <p:cNvPr id="52" name="文本框 51"/>
            <p:cNvSpPr txBox="1"/>
            <p:nvPr>
              <p:custDataLst>
                <p:tags r:id="rId8"/>
              </p:custDataLst>
            </p:nvPr>
          </p:nvSpPr>
          <p:spPr>
            <a:xfrm>
              <a:off x="983037" y="2278284"/>
              <a:ext cx="2206125" cy="844039"/>
            </a:xfrm>
            <a:prstGeom prst="rect">
              <a:avLst/>
            </a:prstGeom>
            <a:noFill/>
          </p:spPr>
          <p:txBody>
            <a:bodyPr wrap="square" rtlCol="0">
              <a:spAutoFit/>
            </a:bodyPr>
            <a:p>
              <a:r>
                <a:rPr lang="en-US" altLang="zh-CN" sz="2400" dirty="0">
                  <a:solidFill>
                    <a:schemeClr val="bg1"/>
                  </a:solidFill>
                  <a:uFillTx/>
                  <a:latin typeface="Times New Roman" panose="02020603050405020304" charset="0"/>
                  <a:ea typeface="微软雅黑" panose="020B0503020204020204" charset="-122"/>
                  <a:cs typeface="+mn-ea"/>
                  <a:sym typeface="+mn-lt"/>
                </a:rPr>
                <a:t>02</a:t>
              </a:r>
              <a:r>
                <a:rPr lang="zh-CN" altLang="en-US" sz="2000" b="1" dirty="0">
                  <a:solidFill>
                    <a:schemeClr val="bg1"/>
                  </a:solidFill>
                  <a:uFillTx/>
                  <a:latin typeface="Times New Roman" panose="02020603050405020304" charset="0"/>
                  <a:ea typeface="微软雅黑" panose="020B0503020204020204" charset="-122"/>
                  <a:cs typeface="+mn-ea"/>
                  <a:sym typeface="+mn-lt"/>
                </a:rPr>
                <a:t>生活</a:t>
              </a:r>
              <a:r>
                <a:rPr lang="zh-CN" altLang="en-US" sz="2000" b="1" dirty="0">
                  <a:solidFill>
                    <a:schemeClr val="bg1"/>
                  </a:solidFill>
                  <a:uFillTx/>
                  <a:latin typeface="Times New Roman" panose="02020603050405020304" charset="0"/>
                  <a:ea typeface="微软雅黑" panose="020B0503020204020204" charset="-122"/>
                  <a:cs typeface="+mn-ea"/>
                  <a:sym typeface="+mn-lt"/>
                </a:rPr>
                <a:t>帮助</a:t>
              </a:r>
              <a:endParaRPr lang="zh-CN" altLang="en-US" sz="2000" b="1" dirty="0">
                <a:solidFill>
                  <a:schemeClr val="bg1"/>
                </a:solidFill>
                <a:uFillTx/>
                <a:latin typeface="Times New Roman" panose="02020603050405020304" charset="0"/>
                <a:ea typeface="微软雅黑" panose="020B0503020204020204" charset="-122"/>
                <a:cs typeface="+mn-ea"/>
                <a:sym typeface="+mn-lt"/>
              </a:endParaRPr>
            </a:p>
          </p:txBody>
        </p:sp>
      </p:grpSp>
      <p:grpSp>
        <p:nvGrpSpPr>
          <p:cNvPr id="53" name="组合 52"/>
          <p:cNvGrpSpPr/>
          <p:nvPr>
            <p:custDataLst>
              <p:tags r:id="rId9"/>
            </p:custDataLst>
          </p:nvPr>
        </p:nvGrpSpPr>
        <p:grpSpPr>
          <a:xfrm>
            <a:off x="2365788" y="4392394"/>
            <a:ext cx="1915795" cy="721995"/>
            <a:chOff x="790355" y="3037925"/>
            <a:chExt cx="2666618" cy="1323683"/>
          </a:xfrm>
        </p:grpSpPr>
        <p:sp>
          <p:nvSpPr>
            <p:cNvPr id="54" name="平行四边形 53"/>
            <p:cNvSpPr/>
            <p:nvPr>
              <p:custDataLst>
                <p:tags r:id="rId10"/>
              </p:custDataLst>
            </p:nvPr>
          </p:nvSpPr>
          <p:spPr>
            <a:xfrm>
              <a:off x="790355" y="3037925"/>
              <a:ext cx="2666618" cy="1323683"/>
            </a:xfrm>
            <a:prstGeom prst="parallelogram">
              <a:avLst>
                <a:gd name="adj" fmla="val 48207"/>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1400">
                <a:cs typeface="+mn-ea"/>
                <a:sym typeface="+mn-lt"/>
              </a:endParaRPr>
            </a:p>
          </p:txBody>
        </p:sp>
        <p:sp>
          <p:nvSpPr>
            <p:cNvPr id="55" name="文本框 54"/>
            <p:cNvSpPr txBox="1"/>
            <p:nvPr>
              <p:custDataLst>
                <p:tags r:id="rId11"/>
              </p:custDataLst>
            </p:nvPr>
          </p:nvSpPr>
          <p:spPr>
            <a:xfrm>
              <a:off x="1028998" y="3207897"/>
              <a:ext cx="2211428" cy="844037"/>
            </a:xfrm>
            <a:prstGeom prst="rect">
              <a:avLst/>
            </a:prstGeom>
            <a:noFill/>
          </p:spPr>
          <p:txBody>
            <a:bodyPr wrap="square" rtlCol="0">
              <a:spAutoFit/>
            </a:bodyPr>
            <a:p>
              <a:r>
                <a:rPr lang="en-US" altLang="zh-CN" sz="2400" dirty="0">
                  <a:solidFill>
                    <a:schemeClr val="bg1"/>
                  </a:solidFill>
                  <a:uFillTx/>
                  <a:latin typeface="Times New Roman" panose="02020603050405020304" charset="0"/>
                  <a:ea typeface="微软雅黑" panose="020B0503020204020204" charset="-122"/>
                  <a:cs typeface="+mn-ea"/>
                  <a:sym typeface="+mn-lt"/>
                </a:rPr>
                <a:t>03</a:t>
              </a:r>
              <a:r>
                <a:rPr lang="zh-CN" altLang="en-US" sz="2000" b="1" dirty="0">
                  <a:solidFill>
                    <a:schemeClr val="bg1"/>
                  </a:solidFill>
                  <a:uFillTx/>
                  <a:latin typeface="Times New Roman" panose="02020603050405020304" charset="0"/>
                  <a:ea typeface="微软雅黑" panose="020B0503020204020204" charset="-122"/>
                  <a:cs typeface="+mn-ea"/>
                  <a:sym typeface="+mn-lt"/>
                </a:rPr>
                <a:t>社会</a:t>
              </a:r>
              <a:r>
                <a:rPr lang="zh-CN" altLang="en-US" sz="2000" b="1" dirty="0">
                  <a:solidFill>
                    <a:schemeClr val="bg1"/>
                  </a:solidFill>
                  <a:uFillTx/>
                  <a:latin typeface="Times New Roman" panose="02020603050405020304" charset="0"/>
                  <a:ea typeface="微软雅黑" panose="020B0503020204020204" charset="-122"/>
                  <a:cs typeface="+mn-ea"/>
                  <a:sym typeface="+mn-lt"/>
                </a:rPr>
                <a:t>参与</a:t>
              </a:r>
              <a:endParaRPr lang="zh-CN" altLang="en-US" sz="2000" b="1" dirty="0">
                <a:solidFill>
                  <a:schemeClr val="bg1"/>
                </a:solidFill>
                <a:uFillTx/>
                <a:latin typeface="Times New Roman" panose="02020603050405020304" charset="0"/>
                <a:ea typeface="微软雅黑" panose="020B0503020204020204" charset="-122"/>
                <a:cs typeface="+mn-ea"/>
                <a:sym typeface="+mn-lt"/>
              </a:endParaRPr>
            </a:p>
          </p:txBody>
        </p:sp>
      </p:grpSp>
      <p:grpSp>
        <p:nvGrpSpPr>
          <p:cNvPr id="56" name="组合 55"/>
          <p:cNvGrpSpPr/>
          <p:nvPr>
            <p:custDataLst>
              <p:tags r:id="rId12"/>
            </p:custDataLst>
          </p:nvPr>
        </p:nvGrpSpPr>
        <p:grpSpPr>
          <a:xfrm>
            <a:off x="2198370" y="1869440"/>
            <a:ext cx="6541136" cy="635635"/>
            <a:chOff x="4315150" y="953426"/>
            <a:chExt cx="4324974" cy="792664"/>
          </a:xfrm>
        </p:grpSpPr>
        <p:sp>
          <p:nvSpPr>
            <p:cNvPr id="57" name="矩形 56"/>
            <p:cNvSpPr/>
            <p:nvPr>
              <p:custDataLst>
                <p:tags r:id="rId13"/>
              </p:custDataLst>
            </p:nvPr>
          </p:nvSpPr>
          <p:spPr>
            <a:xfrm>
              <a:off x="4431871" y="1036573"/>
              <a:ext cx="4091952" cy="324668"/>
            </a:xfrm>
            <a:prstGeom prst="rect">
              <a:avLst/>
            </a:prstGeom>
            <a:ln w="15875">
              <a:noFill/>
            </a:ln>
          </p:spPr>
          <p:txBody>
            <a:bodyPr wrap="square" lIns="68580" tIns="34290" rIns="68580" bIns="34290">
              <a:noAutofit/>
            </a:bodyPr>
            <a:p>
              <a:r>
                <a:rPr lang="zh-CN" altLang="en-US" sz="1600" dirty="0" smtClean="0">
                  <a:solidFill>
                    <a:schemeClr val="tx1"/>
                  </a:solidFill>
                  <a:latin typeface="微软雅黑" panose="020B0503020204020204" charset="-122"/>
                  <a:ea typeface="微软雅黑" panose="020B0503020204020204" charset="-122"/>
                  <a:cs typeface="+mn-ea"/>
                  <a:sym typeface="+mn-lt"/>
                </a:rPr>
                <a:t>艾滋病患者需要情感支持，家人和朋友的关爱是他们战胜病魔的重要力量。我们应给予更多理解和支持，帮助患者度过难关</a:t>
              </a:r>
              <a:r>
                <a:rPr lang="zh-CN" altLang="en-US" sz="1600" b="1" dirty="0" smtClean="0">
                  <a:solidFill>
                    <a:schemeClr val="tx1"/>
                  </a:solidFill>
                  <a:latin typeface="微软雅黑" panose="020B0503020204020204" charset="-122"/>
                  <a:ea typeface="微软雅黑" panose="020B0503020204020204" charset="-122"/>
                  <a:cs typeface="+mn-ea"/>
                  <a:sym typeface="+mn-lt"/>
                </a:rPr>
                <a:t>。</a:t>
              </a:r>
              <a:endParaRPr lang="zh-CN" altLang="en-US" sz="1600" b="1" dirty="0" smtClean="0">
                <a:solidFill>
                  <a:schemeClr val="tx1"/>
                </a:solidFill>
                <a:latin typeface="微软雅黑" panose="020B0503020204020204" charset="-122"/>
                <a:ea typeface="微软雅黑" panose="020B0503020204020204" charset="-122"/>
                <a:cs typeface="+mn-ea"/>
                <a:sym typeface="+mn-lt"/>
              </a:endParaRPr>
            </a:p>
          </p:txBody>
        </p:sp>
        <p:sp>
          <p:nvSpPr>
            <p:cNvPr id="58" name="平行四边形 57"/>
            <p:cNvSpPr/>
            <p:nvPr>
              <p:custDataLst>
                <p:tags r:id="rId14"/>
              </p:custDataLst>
            </p:nvPr>
          </p:nvSpPr>
          <p:spPr>
            <a:xfrm>
              <a:off x="4315150" y="953426"/>
              <a:ext cx="4324974" cy="792664"/>
            </a:xfrm>
            <a:prstGeom prst="parallelogram">
              <a:avLst>
                <a:gd name="adj" fmla="val 48207"/>
              </a:avLst>
            </a:prstGeom>
          </p:spPr>
          <p:style>
            <a:lnRef idx="2">
              <a:schemeClr val="accent1"/>
            </a:lnRef>
            <a:fillRef idx="0">
              <a:srgbClr val="FFFFFF"/>
            </a:fillRef>
            <a:effectRef idx="0">
              <a:srgbClr val="FFFFFF"/>
            </a:effectRef>
            <a:fontRef idx="minor">
              <a:schemeClr val="tx1"/>
            </a:fontRef>
          </p:style>
          <p:txBody>
            <a:bodyPr lIns="68580" tIns="34290" rIns="68580" bIns="34290" rtlCol="0" anchor="ctr"/>
            <a:p>
              <a:endParaRPr lang="zh-CN" altLang="en-US" sz="1600" b="1">
                <a:solidFill>
                  <a:schemeClr val="tx1">
                    <a:lumMod val="75000"/>
                    <a:lumOff val="25000"/>
                  </a:schemeClr>
                </a:solidFill>
                <a:cs typeface="+mn-ea"/>
                <a:sym typeface="+mn-lt"/>
              </a:endParaRPr>
            </a:p>
          </p:txBody>
        </p:sp>
      </p:grpSp>
      <p:grpSp>
        <p:nvGrpSpPr>
          <p:cNvPr id="59" name="组合 58"/>
          <p:cNvGrpSpPr/>
          <p:nvPr>
            <p:custDataLst>
              <p:tags r:id="rId15"/>
            </p:custDataLst>
          </p:nvPr>
        </p:nvGrpSpPr>
        <p:grpSpPr>
          <a:xfrm>
            <a:off x="3157855" y="3113405"/>
            <a:ext cx="7101840" cy="680085"/>
            <a:chOff x="4315150" y="1647579"/>
            <a:chExt cx="6494204" cy="798984"/>
          </a:xfrm>
        </p:grpSpPr>
        <p:sp>
          <p:nvSpPr>
            <p:cNvPr id="60" name="矩形 59"/>
            <p:cNvSpPr/>
            <p:nvPr>
              <p:custDataLst>
                <p:tags r:id="rId16"/>
              </p:custDataLst>
            </p:nvPr>
          </p:nvSpPr>
          <p:spPr>
            <a:xfrm>
              <a:off x="4505609" y="1717705"/>
              <a:ext cx="6198063" cy="658733"/>
            </a:xfrm>
            <a:prstGeom prst="rect">
              <a:avLst/>
            </a:prstGeom>
            <a:ln w="15875">
              <a:noFill/>
            </a:ln>
          </p:spPr>
          <p:txBody>
            <a:bodyPr wrap="square" lIns="68580" tIns="34290" rIns="68580" bIns="34290">
              <a:spAutoFit/>
            </a:bodyPr>
            <a:p>
              <a:r>
                <a:rPr sz="1600" dirty="0" smtClean="0">
                  <a:solidFill>
                    <a:schemeClr val="tx1"/>
                  </a:solidFill>
                  <a:uFillTx/>
                  <a:latin typeface="Times New Roman" panose="02020603050405020304" charset="0"/>
                  <a:ea typeface="微软雅黑" panose="020B0503020204020204" charset="-122"/>
                  <a:cs typeface="+mn-ea"/>
                  <a:sym typeface="+mn-lt"/>
                </a:rPr>
                <a:t>在能力范围内提供实际帮助，如协助就医、提供生活必需品、陪伴参加社交活动等。这些行动能够减轻他们的负担，让他们感受到实际的关怀</a:t>
              </a:r>
              <a:r>
                <a:rPr lang="zh-CN" sz="1600" dirty="0" smtClean="0">
                  <a:solidFill>
                    <a:schemeClr val="tx1"/>
                  </a:solidFill>
                  <a:uFillTx/>
                  <a:latin typeface="Times New Roman" panose="02020603050405020304" charset="0"/>
                  <a:ea typeface="微软雅黑" panose="020B0503020204020204" charset="-122"/>
                  <a:cs typeface="+mn-ea"/>
                  <a:sym typeface="+mn-lt"/>
                </a:rPr>
                <a:t>。</a:t>
              </a:r>
              <a:endParaRPr lang="zh-CN" sz="1600" dirty="0" smtClean="0">
                <a:solidFill>
                  <a:schemeClr val="tx1"/>
                </a:solidFill>
                <a:uFillTx/>
                <a:latin typeface="Times New Roman" panose="02020603050405020304" charset="0"/>
                <a:ea typeface="微软雅黑" panose="020B0503020204020204" charset="-122"/>
                <a:cs typeface="+mn-ea"/>
                <a:sym typeface="+mn-lt"/>
              </a:endParaRPr>
            </a:p>
          </p:txBody>
        </p:sp>
        <p:sp>
          <p:nvSpPr>
            <p:cNvPr id="61" name="平行四边形 60"/>
            <p:cNvSpPr/>
            <p:nvPr>
              <p:custDataLst>
                <p:tags r:id="rId17"/>
              </p:custDataLst>
            </p:nvPr>
          </p:nvSpPr>
          <p:spPr>
            <a:xfrm>
              <a:off x="4315150" y="1647579"/>
              <a:ext cx="6494204" cy="798984"/>
            </a:xfrm>
            <a:prstGeom prst="parallelogram">
              <a:avLst>
                <a:gd name="adj" fmla="val 48207"/>
              </a:avLst>
            </a:prstGeom>
          </p:spPr>
          <p:style>
            <a:lnRef idx="2">
              <a:schemeClr val="accent1"/>
            </a:lnRef>
            <a:fillRef idx="0">
              <a:srgbClr val="FFFFFF"/>
            </a:fillRef>
            <a:effectRef idx="0">
              <a:srgbClr val="FFFFFF"/>
            </a:effectRef>
            <a:fontRef idx="minor">
              <a:schemeClr val="tx1"/>
            </a:fontRef>
          </p:style>
          <p:txBody>
            <a:bodyPr lIns="68580" tIns="34290" rIns="68580" bIns="34290" rtlCol="0" anchor="ctr"/>
            <a:p>
              <a:endParaRPr lang="zh-CN" altLang="en-US" sz="1600" b="1">
                <a:solidFill>
                  <a:schemeClr val="tx1">
                    <a:lumMod val="75000"/>
                    <a:lumOff val="25000"/>
                  </a:schemeClr>
                </a:solidFill>
                <a:cs typeface="+mn-ea"/>
                <a:sym typeface="+mn-lt"/>
              </a:endParaRPr>
            </a:p>
          </p:txBody>
        </p:sp>
      </p:grpSp>
      <p:grpSp>
        <p:nvGrpSpPr>
          <p:cNvPr id="62" name="组合 61"/>
          <p:cNvGrpSpPr/>
          <p:nvPr>
            <p:custDataLst>
              <p:tags r:id="rId18"/>
            </p:custDataLst>
          </p:nvPr>
        </p:nvGrpSpPr>
        <p:grpSpPr>
          <a:xfrm>
            <a:off x="4068445" y="4401820"/>
            <a:ext cx="7402830" cy="704215"/>
            <a:chOff x="4315150" y="2341731"/>
            <a:chExt cx="5089160" cy="827242"/>
          </a:xfrm>
        </p:grpSpPr>
        <p:sp>
          <p:nvSpPr>
            <p:cNvPr id="63" name="矩形 62"/>
            <p:cNvSpPr/>
            <p:nvPr>
              <p:custDataLst>
                <p:tags r:id="rId19"/>
              </p:custDataLst>
            </p:nvPr>
          </p:nvSpPr>
          <p:spPr>
            <a:xfrm>
              <a:off x="4499369" y="2439449"/>
              <a:ext cx="4720722" cy="658661"/>
            </a:xfrm>
            <a:prstGeom prst="rect">
              <a:avLst/>
            </a:prstGeom>
            <a:ln w="15875">
              <a:noFill/>
            </a:ln>
          </p:spPr>
          <p:txBody>
            <a:bodyPr wrap="square" lIns="68580" tIns="34290" rIns="68580" bIns="34290">
              <a:spAutoFit/>
            </a:bodyPr>
            <a:p>
              <a:r>
                <a:rPr lang="zh-CN" altLang="en-US" sz="1600" dirty="0" smtClean="0">
                  <a:solidFill>
                    <a:schemeClr val="tx1"/>
                  </a:solidFill>
                  <a:uFillTx/>
                  <a:latin typeface="Times New Roman" panose="02020603050405020304" charset="0"/>
                  <a:ea typeface="微软雅黑" panose="020B0503020204020204" charset="-122"/>
                  <a:cs typeface="+mn-ea"/>
                  <a:sym typeface="+mn-lt"/>
                </a:rPr>
                <a:t>鼓励艾滋病患者积极参与社会活动，融入社会。营造包容氛围，消除歧视，让患者重拾生活信心，共享美好生活。</a:t>
              </a:r>
              <a:endParaRPr lang="zh-CN" altLang="en-US" sz="1600" dirty="0" smtClean="0">
                <a:solidFill>
                  <a:schemeClr val="tx1"/>
                </a:solidFill>
                <a:uFillTx/>
                <a:latin typeface="Times New Roman" panose="02020603050405020304" charset="0"/>
                <a:ea typeface="微软雅黑" panose="020B0503020204020204" charset="-122"/>
                <a:cs typeface="+mn-ea"/>
                <a:sym typeface="+mn-lt"/>
              </a:endParaRPr>
            </a:p>
          </p:txBody>
        </p:sp>
        <p:sp>
          <p:nvSpPr>
            <p:cNvPr id="64" name="平行四边形 63"/>
            <p:cNvSpPr/>
            <p:nvPr>
              <p:custDataLst>
                <p:tags r:id="rId20"/>
              </p:custDataLst>
            </p:nvPr>
          </p:nvSpPr>
          <p:spPr>
            <a:xfrm>
              <a:off x="4315150" y="2341731"/>
              <a:ext cx="5089160" cy="827242"/>
            </a:xfrm>
            <a:prstGeom prst="parallelogram">
              <a:avLst>
                <a:gd name="adj" fmla="val 48207"/>
              </a:avLst>
            </a:prstGeom>
          </p:spPr>
          <p:style>
            <a:lnRef idx="2">
              <a:schemeClr val="accent1"/>
            </a:lnRef>
            <a:fillRef idx="0">
              <a:srgbClr val="FFFFFF"/>
            </a:fillRef>
            <a:effectRef idx="0">
              <a:srgbClr val="FFFFFF"/>
            </a:effectRef>
            <a:fontRef idx="minor">
              <a:schemeClr val="tx1"/>
            </a:fontRef>
          </p:style>
          <p:txBody>
            <a:bodyPr lIns="68580" tIns="34290" rIns="68580" bIns="34290" rtlCol="0" anchor="ctr"/>
            <a:p>
              <a:endParaRPr lang="zh-CN" altLang="en-US" sz="1600" b="1">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 name="组合 10"/>
          <p:cNvGrpSpPr/>
          <p:nvPr userDrawn="1"/>
        </p:nvGrpSpPr>
        <p:grpSpPr>
          <a:xfrm>
            <a:off x="0" y="6000750"/>
            <a:ext cx="12192000" cy="857250"/>
            <a:chOff x="0" y="6057900"/>
            <a:chExt cx="12192000" cy="85725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sp>
        <p:nvSpPr>
          <p:cNvPr id="3" name="文本框 2"/>
          <p:cNvSpPr txBox="1"/>
          <p:nvPr/>
        </p:nvSpPr>
        <p:spPr>
          <a:xfrm>
            <a:off x="1412875" y="504190"/>
            <a:ext cx="9366250" cy="544830"/>
          </a:xfrm>
          <a:prstGeom prst="rect">
            <a:avLst/>
          </a:prstGeom>
          <a:noFill/>
        </p:spPr>
        <p:txBody>
          <a:bodyPr wrap="square" rtlCol="0">
            <a:noAutofit/>
            <a:scene3d>
              <a:camera prst="orthographicFront"/>
              <a:lightRig rig="threePt" dir="t"/>
            </a:scene3d>
          </a:bodyPr>
          <a:p>
            <a:r>
              <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rPr>
              <a:t>反歧视中医护人员应该</a:t>
            </a:r>
            <a:r>
              <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rPr>
              <a:t>做些什么？</a:t>
            </a:r>
            <a:endParaRPr lang="zh-CN" altLang="en-US" sz="4400">
              <a:solidFill>
                <a:schemeClr val="accent1"/>
              </a:solidFill>
              <a:effectLst>
                <a:outerShdw blurRad="38100" dist="25400" dir="5400000" algn="ctr" rotWithShape="0">
                  <a:srgbClr val="6E747A">
                    <a:alpha val="43000"/>
                  </a:srgbClr>
                </a:outerShdw>
              </a:effectLst>
              <a:latin typeface="汉仪太极体简" panose="02010600000101010101" charset="-122"/>
              <a:ea typeface="汉仪太极体简" panose="02010600000101010101" charset="-122"/>
              <a:sym typeface="汉仪太极体简" panose="02010600000101010101" charset="-122"/>
            </a:endParaRPr>
          </a:p>
        </p:txBody>
      </p:sp>
      <p:sp>
        <p:nvSpPr>
          <p:cNvPr id="6" name="文本框 5"/>
          <p:cNvSpPr txBox="1"/>
          <p:nvPr/>
        </p:nvSpPr>
        <p:spPr>
          <a:xfrm>
            <a:off x="1151255" y="1524000"/>
            <a:ext cx="9972040" cy="4553585"/>
          </a:xfrm>
          <a:prstGeom prst="rect">
            <a:avLst/>
          </a:prstGeom>
          <a:noFill/>
        </p:spPr>
        <p:txBody>
          <a:bodyPr wrap="square" rtlCol="0">
            <a:noAutofit/>
          </a:bodyPr>
          <a:p>
            <a:pPr marL="285750" indent="-285750" fontAlgn="auto">
              <a:lnSpc>
                <a:spcPct val="15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接纳病人：医护人员应无条件地接纳艾滋病患者，不得因患者的疾病而拒绝提供医疗服务。这是医护人员的基本职责，也是对患者权益的尊重。</a:t>
            </a:r>
            <a:endParaRPr lang="zh-CN" altLang="en-US">
              <a:solidFill>
                <a:schemeClr val="tx1"/>
              </a:solidFill>
              <a:uFillTx/>
              <a:latin typeface="Times New Roman" panose="02020603050405020304" charset="0"/>
              <a:ea typeface="微软雅黑" panose="020B0503020204020204" charset="-122"/>
            </a:endParaRPr>
          </a:p>
          <a:p>
            <a:pPr marL="285750" indent="-285750" fontAlgn="auto">
              <a:lnSpc>
                <a:spcPct val="15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一视同仁：对所有患者一视同仁，不因患者的疾病、身份、地位等因素而有所偏见或歧视。平等地对待每一位患者，提供相同质量和标准的医疗服务。</a:t>
            </a:r>
            <a:endParaRPr lang="zh-CN" altLang="en-US">
              <a:solidFill>
                <a:schemeClr val="tx1"/>
              </a:solidFill>
              <a:uFillTx/>
              <a:latin typeface="Times New Roman" panose="02020603050405020304" charset="0"/>
              <a:ea typeface="微软雅黑" panose="020B0503020204020204" charset="-122"/>
            </a:endParaRPr>
          </a:p>
          <a:p>
            <a:pPr marL="285750" indent="-285750" fontAlgn="auto">
              <a:lnSpc>
                <a:spcPct val="15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给予</a:t>
            </a:r>
            <a:r>
              <a:rPr lang="zh-CN" altLang="en-US">
                <a:solidFill>
                  <a:schemeClr val="tx1"/>
                </a:solidFill>
                <a:uFillTx/>
                <a:latin typeface="Times New Roman" panose="02020603050405020304" charset="0"/>
                <a:ea typeface="微软雅黑" panose="020B0503020204020204" charset="-122"/>
              </a:rPr>
              <a:t>支持：给予艾滋病患者充分的心理和情感支持。艾滋病患者往往面临着巨大的心理压力和社会歧视，医护人员的理解和支持对他们来说至关重要。</a:t>
            </a:r>
            <a:endParaRPr lang="zh-CN" altLang="en-US">
              <a:solidFill>
                <a:schemeClr val="tx1"/>
              </a:solidFill>
              <a:uFillTx/>
              <a:latin typeface="Times New Roman" panose="02020603050405020304" charset="0"/>
              <a:ea typeface="微软雅黑" panose="020B0503020204020204" charset="-122"/>
            </a:endParaRPr>
          </a:p>
          <a:p>
            <a:pPr marL="285750" indent="-285750" fontAlgn="auto">
              <a:lnSpc>
                <a:spcPct val="150000"/>
              </a:lnSpc>
              <a:buFont typeface="Wingdings" panose="05000000000000000000" charset="0"/>
              <a:buChar char="ü"/>
            </a:pPr>
            <a:r>
              <a:rPr lang="zh-CN" altLang="en-US">
                <a:solidFill>
                  <a:schemeClr val="tx1"/>
                </a:solidFill>
                <a:uFillTx/>
                <a:latin typeface="Times New Roman" panose="02020603050405020304" charset="0"/>
                <a:ea typeface="微软雅黑" panose="020B0503020204020204" charset="-122"/>
              </a:rPr>
              <a:t>健康教育：向艾滋病患者及其家属提供全面的健康教育，包括疾病的传播途径、预防措施、治疗方法等。这有助于患者更好地了解自己的病情，积极配合治疗，并减少疾病的传播风险。同时，医护人员还应积极参与艾滋病的宣传和普及工作，提高公众对艾滋病的认知和了解，消除对艾滋病患者的歧视和偏见。</a:t>
            </a:r>
            <a:endParaRPr lang="zh-CN" altLang="en-US">
              <a:solidFill>
                <a:schemeClr val="tx1"/>
              </a:solidFill>
              <a:uFillTx/>
              <a:latin typeface="Times New Roman" panose="0202060305040502030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b="24167"/>
          <a:stretch>
            <a:fillRect/>
          </a:stretch>
        </p:blipFill>
        <p:spPr>
          <a:xfrm rot="5400000">
            <a:off x="-942975" y="942976"/>
            <a:ext cx="6857999" cy="497205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01" y="3053410"/>
            <a:ext cx="564177" cy="827625"/>
          </a:xfrm>
          <a:prstGeom prst="rect">
            <a:avLst/>
          </a:prstGeom>
          <a:effectLst>
            <a:glow rad="63500">
              <a:schemeClr val="bg1">
                <a:alpha val="95000"/>
              </a:schemeClr>
            </a:glow>
          </a:effectLst>
        </p:spPr>
      </p:pic>
      <p:sp>
        <p:nvSpPr>
          <p:cNvPr id="15" name="文本框 14"/>
          <p:cNvSpPr txBox="1"/>
          <p:nvPr/>
        </p:nvSpPr>
        <p:spPr>
          <a:xfrm>
            <a:off x="1083310" y="2889274"/>
            <a:ext cx="2214880" cy="1322070"/>
          </a:xfrm>
          <a:prstGeom prst="rect">
            <a:avLst/>
          </a:prstGeom>
          <a:noFill/>
        </p:spPr>
        <p:txBody>
          <a:bodyPr wrap="none" rtlCol="0">
            <a:spAutoFit/>
          </a:bodyPr>
          <a:lstStyle/>
          <a:p>
            <a:pPr algn="ctr"/>
            <a:r>
              <a:rPr lang="zh-CN" altLang="en-US" sz="4000">
                <a:solidFill>
                  <a:schemeClr val="bg1"/>
                </a:solidFill>
                <a:latin typeface="Impact" panose="020B0806030902050204" pitchFamily="34" charset="0"/>
              </a:rPr>
              <a:t>提高认识</a:t>
            </a:r>
            <a:endParaRPr lang="zh-CN" altLang="en-US" sz="4000">
              <a:solidFill>
                <a:schemeClr val="bg1"/>
              </a:solidFill>
              <a:latin typeface="Impact" panose="020B0806030902050204" pitchFamily="34" charset="0"/>
            </a:endParaRPr>
          </a:p>
          <a:p>
            <a:pPr algn="ctr"/>
            <a:r>
              <a:rPr lang="zh-CN" altLang="en-US" sz="4000">
                <a:solidFill>
                  <a:schemeClr val="bg1"/>
                </a:solidFill>
                <a:latin typeface="Impact" panose="020B0806030902050204" pitchFamily="34" charset="0"/>
              </a:rPr>
              <a:t>消除</a:t>
            </a:r>
            <a:r>
              <a:rPr lang="zh-CN" altLang="en-US" sz="4000">
                <a:solidFill>
                  <a:schemeClr val="bg1"/>
                </a:solidFill>
                <a:latin typeface="Impact" panose="020B0806030902050204" pitchFamily="34" charset="0"/>
              </a:rPr>
              <a:t>偏见</a:t>
            </a:r>
            <a:endParaRPr lang="zh-CN" altLang="en-US" sz="4000">
              <a:solidFill>
                <a:schemeClr val="bg1"/>
              </a:solidFill>
              <a:latin typeface="Impact" panose="020B0806030902050204" pitchFamily="34" charset="0"/>
            </a:endParaRPr>
          </a:p>
        </p:txBody>
      </p:sp>
      <p:sp>
        <p:nvSpPr>
          <p:cNvPr id="19" name="矩形 18"/>
          <p:cNvSpPr/>
          <p:nvPr/>
        </p:nvSpPr>
        <p:spPr>
          <a:xfrm>
            <a:off x="5853430" y="4837430"/>
            <a:ext cx="4946650" cy="645160"/>
          </a:xfrm>
          <a:prstGeom prst="rect">
            <a:avLst/>
          </a:prstGeom>
        </p:spPr>
        <p:txBody>
          <a:bodyPr wrap="square">
            <a:spAutoFit/>
          </a:bodyPr>
          <a:lstStyle/>
          <a:p>
            <a:pPr algn="ctr"/>
            <a:r>
              <a:rPr lang="zh-CN" altLang="en-US" sz="3600">
                <a:solidFill>
                  <a:schemeClr val="accent1"/>
                </a:solidFill>
                <a:latin typeface="华文隶书" panose="02010800040101010101" pitchFamily="2" charset="-122"/>
                <a:ea typeface="华文隶书" panose="02010800040101010101" pitchFamily="2" charset="-122"/>
                <a:cs typeface="+mn-ea"/>
                <a:sym typeface="+mn-lt"/>
              </a:rPr>
              <a:t>艾滋病歧视现象有哪些？</a:t>
            </a:r>
            <a:endParaRPr lang="zh-CN" altLang="en-US" sz="3600">
              <a:solidFill>
                <a:schemeClr val="accent1"/>
              </a:solidFill>
              <a:latin typeface="华文隶书" panose="02010800040101010101" pitchFamily="2" charset="-122"/>
              <a:ea typeface="华文隶书" panose="02010800040101010101" pitchFamily="2" charset="-122"/>
              <a:cs typeface="+mn-ea"/>
              <a:sym typeface="+mn-lt"/>
            </a:endParaRPr>
          </a:p>
        </p:txBody>
      </p:sp>
      <p:sp>
        <p:nvSpPr>
          <p:cNvPr id="20" name="矩形 19"/>
          <p:cNvSpPr/>
          <p:nvPr/>
        </p:nvSpPr>
        <p:spPr>
          <a:xfrm>
            <a:off x="7524285" y="4328435"/>
            <a:ext cx="1410631" cy="477054"/>
          </a:xfrm>
          <a:prstGeom prst="rect">
            <a:avLst/>
          </a:prstGeom>
        </p:spPr>
        <p:txBody>
          <a:bodyPr wrap="square">
            <a:spAutoFit/>
          </a:bodyPr>
          <a:lstStyle/>
          <a:p>
            <a:pPr algn="ctr"/>
            <a:r>
              <a:rPr lang="en-US" altLang="zh-CN" sz="2500">
                <a:solidFill>
                  <a:srgbClr val="C00000"/>
                </a:solidFill>
                <a:latin typeface="华文隶书" panose="02010800040101010101" pitchFamily="2" charset="-122"/>
                <a:ea typeface="华文隶书" panose="02010800040101010101" pitchFamily="2" charset="-122"/>
              </a:rPr>
              <a:t>PRAT.01</a:t>
            </a:r>
            <a:endParaRPr lang="zh-CN" altLang="en-US" sz="2500">
              <a:solidFill>
                <a:srgbClr val="C00000"/>
              </a:solidFill>
              <a:latin typeface="华文隶书" panose="02010800040101010101" pitchFamily="2" charset="-122"/>
              <a:ea typeface="华文隶书" panose="02010800040101010101" pitchFamily="2"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5167" y="384180"/>
            <a:ext cx="2794073" cy="4061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rcRect l="-31" t="21173" r="31" b="1954"/>
          <a:stretch>
            <a:fillRect/>
          </a:stretch>
        </p:blipFill>
        <p:spPr>
          <a:xfrm>
            <a:off x="0" y="2011472"/>
            <a:ext cx="12192000" cy="2834430"/>
          </a:xfrm>
          <a:prstGeom prst="rect">
            <a:avLst/>
          </a:prstGeom>
        </p:spPr>
      </p:pic>
      <p:sp>
        <p:nvSpPr>
          <p:cNvPr id="8" name="文本框 7"/>
          <p:cNvSpPr txBox="1"/>
          <p:nvPr/>
        </p:nvSpPr>
        <p:spPr>
          <a:xfrm>
            <a:off x="4520702" y="2493119"/>
            <a:ext cx="5262880" cy="1322070"/>
          </a:xfrm>
          <a:prstGeom prst="rect">
            <a:avLst/>
          </a:prstGeom>
          <a:noFill/>
        </p:spPr>
        <p:txBody>
          <a:bodyPr wrap="none" rtlCol="0">
            <a:spAutoFit/>
          </a:bodyPr>
          <a:p>
            <a:pPr>
              <a:buNone/>
            </a:pPr>
            <a:r>
              <a:rPr lang="zh-CN" altLang="en-US" sz="8000">
                <a:solidFill>
                  <a:schemeClr val="accent1"/>
                </a:solidFill>
                <a:latin typeface="华文隶书" panose="02010800040101010101" pitchFamily="2" charset="-122"/>
                <a:ea typeface="华文隶书" panose="02010800040101010101" pitchFamily="2" charset="-122"/>
              </a:rPr>
              <a:t>感谢聆听！</a:t>
            </a:r>
            <a:endParaRPr lang="zh-CN" altLang="en-US" sz="8000">
              <a:solidFill>
                <a:schemeClr val="accent1"/>
              </a:solidFill>
              <a:latin typeface="华文隶书" panose="02010800040101010101" pitchFamily="2" charset="-122"/>
              <a:ea typeface="华文隶书" panose="02010800040101010101" pitchFamily="2" charset="-122"/>
            </a:endParaRPr>
          </a:p>
        </p:txBody>
      </p:sp>
      <p:grpSp>
        <p:nvGrpSpPr>
          <p:cNvPr id="11" name="组合 10"/>
          <p:cNvGrpSpPr/>
          <p:nvPr userDrawn="1"/>
        </p:nvGrpSpPr>
        <p:grpSpPr>
          <a:xfrm>
            <a:off x="0" y="6000750"/>
            <a:ext cx="12192000" cy="857250"/>
            <a:chOff x="0" y="6057900"/>
            <a:chExt cx="12192000" cy="857250"/>
          </a:xfrm>
        </p:grpSpPr>
        <p:pic>
          <p:nvPicPr>
            <p:cNvPr id="2" name="图片 1"/>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t="1" b="74264"/>
            <a:stretch>
              <a:fillRect/>
            </a:stretch>
          </p:blipFill>
          <p:spPr>
            <a:xfrm>
              <a:off x="0" y="6057900"/>
              <a:ext cx="6096000" cy="857250"/>
            </a:xfrm>
            <a:prstGeom prst="rect">
              <a:avLst/>
            </a:prstGeom>
          </p:spPr>
        </p:pic>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rcRect t="1" b="74264"/>
            <a:stretch>
              <a:fillRect/>
            </a:stretch>
          </p:blipFill>
          <p:spPr>
            <a:xfrm flipH="1">
              <a:off x="6096000" y="6057900"/>
              <a:ext cx="6096000" cy="8572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艾</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滋</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病</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歧</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视</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4" name="图片 3" descr="wKh2BFzdqp-AKFLOAAWUH0PR4II944"/>
          <p:cNvPicPr>
            <a:picLocks noChangeAspect="1"/>
          </p:cNvPicPr>
          <p:nvPr/>
        </p:nvPicPr>
        <p:blipFill>
          <a:blip r:embed="rId1"/>
          <a:stretch>
            <a:fillRect/>
          </a:stretch>
        </p:blipFill>
        <p:spPr>
          <a:xfrm>
            <a:off x="8470900" y="1554480"/>
            <a:ext cx="3100070" cy="4385945"/>
          </a:xfrm>
          <a:prstGeom prst="rect">
            <a:avLst/>
          </a:prstGeom>
        </p:spPr>
      </p:pic>
      <p:sp>
        <p:nvSpPr>
          <p:cNvPr id="2" name="文本框 1"/>
          <p:cNvSpPr txBox="1"/>
          <p:nvPr/>
        </p:nvSpPr>
        <p:spPr>
          <a:xfrm>
            <a:off x="898525" y="1736090"/>
            <a:ext cx="7206615" cy="3456305"/>
          </a:xfrm>
          <a:prstGeom prst="rect">
            <a:avLst/>
          </a:prstGeom>
          <a:noFill/>
        </p:spPr>
        <p:txBody>
          <a:bodyPr wrap="square" rtlCol="0">
            <a:noAutofit/>
          </a:bodyPr>
          <a:p>
            <a:pPr indent="0" fontAlgn="auto">
              <a:lnSpc>
                <a:spcPct val="150000"/>
              </a:lnSpc>
            </a:pPr>
            <a:r>
              <a:rPr lang="zh-CN" altLang="en-US" sz="2000">
                <a:solidFill>
                  <a:schemeClr val="tx1"/>
                </a:solidFill>
                <a:uFillTx/>
                <a:latin typeface="Times New Roman" panose="02020603050405020304" charset="0"/>
                <a:ea typeface="微软雅黑" panose="020B0503020204020204" charset="-122"/>
                <a:cs typeface="微软雅黑" panose="020B0503020204020204" charset="-122"/>
              </a:rPr>
              <a:t>《中国艾滋病感染者歧视状况调查报告》：</a:t>
            </a:r>
            <a:endParaRPr lang="zh-CN" altLang="en-US" sz="2000">
              <a:solidFill>
                <a:schemeClr val="tx1"/>
              </a:solidFill>
              <a:uFillTx/>
              <a:latin typeface="Times New Roman" panose="02020603050405020304" charset="0"/>
              <a:ea typeface="微软雅黑" panose="020B0503020204020204" charset="-122"/>
              <a:cs typeface="微软雅黑" panose="020B0503020204020204" charset="-122"/>
            </a:endParaRPr>
          </a:p>
          <a:p>
            <a:pPr indent="457200" fontAlgn="auto">
              <a:lnSpc>
                <a:spcPct val="150000"/>
              </a:lnSpc>
            </a:pPr>
            <a:r>
              <a:rPr lang="zh-CN" altLang="en-US" sz="2000">
                <a:solidFill>
                  <a:schemeClr val="tx1"/>
                </a:solidFill>
                <a:uFillTx/>
                <a:latin typeface="Times New Roman" panose="02020603050405020304" charset="0"/>
                <a:ea typeface="微软雅黑" panose="020B0503020204020204" charset="-122"/>
                <a:cs typeface="微软雅黑" panose="020B0503020204020204" charset="-122"/>
              </a:rPr>
              <a:t>中国艾滋病病毒感染者在就业、就医、保险教育等方面受到明显歧视，被调查的1877位感染者中有14.8%被拒绝雇佣或因此失业；12.1%至少有一次被医疗机构拒诊；12.2%遭保险公司拒保，9.1%被保险公司拒赔，9.0%感染者的健康子女被迫辍学。</a:t>
            </a:r>
            <a:endParaRPr lang="zh-CN" altLang="en-US" sz="2000">
              <a:solidFill>
                <a:schemeClr val="tx1"/>
              </a:solidFill>
              <a:uFillTx/>
              <a:latin typeface="Times New Roman" panose="02020603050405020304" charset="0"/>
              <a:ea typeface="微软雅黑" panose="020B0503020204020204" charset="-122"/>
              <a:cs typeface="微软雅黑" panose="020B0503020204020204" charset="-122"/>
            </a:endParaRPr>
          </a:p>
          <a:p>
            <a:pPr indent="457200" fontAlgn="auto">
              <a:lnSpc>
                <a:spcPct val="150000"/>
              </a:lnSpc>
            </a:pPr>
            <a:r>
              <a:rPr lang="zh-CN" altLang="en-US" sz="2000">
                <a:solidFill>
                  <a:schemeClr val="tx1"/>
                </a:solidFill>
                <a:uFillTx/>
                <a:latin typeface="Times New Roman" panose="02020603050405020304" charset="0"/>
                <a:ea typeface="微软雅黑" panose="020B0503020204020204" charset="-122"/>
                <a:cs typeface="微软雅黑" panose="020B0503020204020204" charset="-122"/>
              </a:rPr>
              <a:t>报告指出：1/4的医务工作者和1/3的政府官员以及教师持有负面和歧视态度，甚至有医生拒绝提供普通的医疗服务。</a:t>
            </a:r>
            <a:endParaRPr lang="zh-CN" altLang="en-US" sz="2000">
              <a:solidFill>
                <a:schemeClr val="tx1"/>
              </a:solidFill>
              <a:uFillTx/>
              <a:latin typeface="Times New Roman" panose="02020603050405020304" charset="0"/>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艾</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滋</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病</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歧</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视</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960755" y="1867535"/>
            <a:ext cx="9698990" cy="3546475"/>
          </a:xfrm>
          <a:prstGeom prst="rect">
            <a:avLst/>
          </a:prstGeom>
          <a:noFill/>
        </p:spPr>
        <p:txBody>
          <a:bodyPr wrap="square" rtlCol="0">
            <a:noAutofit/>
          </a:bodyPr>
          <a:p>
            <a:pPr marL="285750" indent="-285750" fontAlgn="auto">
              <a:lnSpc>
                <a:spcPct val="150000"/>
              </a:lnSpc>
              <a:buFont typeface="Arial" panose="020B0604020202020204" pitchFamily="34" charset="0"/>
              <a:buChar char="•"/>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年仅3岁的小蕊(化名)被幼儿园拒之门外:要求出示HIV检测的“清白证明”。</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年仅5岁的艾滋病感染者小</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华患食道狭窄，但多所大医院都以其患艾滋病为由拒绝进行治疗。</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黑龙江省绥化市</a:t>
            </a: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病人已经抬到手术台上突然被怀疑感染了艾滋病，医生吓跑了，患者被晾在手术台上，后来发现是误诊，才又做的手术。</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哈尔滨</a:t>
            </a: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病人查出感染上艾滋病病毒不久，便患上了肛周脓肿。这个只要手术就能治愈的病，却让他辗转了7家医院，医生以各种理由推诿拒绝，其间受尽了白眼和侮辱。</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艾</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滋</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病</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歧</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视</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1819275" y="1948815"/>
            <a:ext cx="5346065" cy="3295015"/>
          </a:xfrm>
          <a:prstGeom prst="rect">
            <a:avLst/>
          </a:prstGeom>
          <a:noFill/>
        </p:spPr>
        <p:txBody>
          <a:bodyPr wrap="square" rtlCol="0">
            <a:noAutofit/>
          </a:bodyPr>
          <a:p>
            <a:pPr indent="0" fontAlgn="auto">
              <a:lnSpc>
                <a:spcPct val="150000"/>
              </a:lnSpc>
            </a:pPr>
            <a:r>
              <a:rPr lang="zh-CN" altLang="en-US" sz="2400">
                <a:solidFill>
                  <a:schemeClr val="tx1"/>
                </a:solidFill>
                <a:uFillTx/>
                <a:latin typeface="Times New Roman" panose="02020603050405020304" charset="0"/>
                <a:ea typeface="微软雅黑" panose="020B0503020204020204" charset="-122"/>
                <a:cs typeface="微软雅黑" panose="020B0503020204020204" charset="-122"/>
              </a:rPr>
              <a:t>艾滋病病人常见的歧视来源：</a:t>
            </a:r>
            <a:endParaRPr lang="zh-CN" altLang="en-US" sz="2400">
              <a:solidFill>
                <a:schemeClr val="tx1"/>
              </a:solidFill>
              <a:uFillTx/>
              <a:latin typeface="Times New Roman" panose="02020603050405020304" charset="0"/>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Ø"/>
            </a:pPr>
            <a:r>
              <a:rPr lang="zh-CN" altLang="en-US" sz="2400">
                <a:solidFill>
                  <a:schemeClr val="tx1"/>
                </a:solidFill>
                <a:uFillTx/>
                <a:latin typeface="Times New Roman" panose="02020603050405020304" charset="0"/>
                <a:ea typeface="微软雅黑" panose="020B0503020204020204" charset="-122"/>
                <a:cs typeface="微软雅黑" panose="020B0503020204020204" charset="-122"/>
              </a:rPr>
              <a:t>社会场所：工作、就医、</a:t>
            </a:r>
            <a:r>
              <a:rPr lang="zh-CN" altLang="en-US" sz="2400">
                <a:solidFill>
                  <a:schemeClr val="tx1"/>
                </a:solidFill>
                <a:uFillTx/>
                <a:latin typeface="Times New Roman" panose="02020603050405020304" charset="0"/>
                <a:ea typeface="微软雅黑" panose="020B0503020204020204" charset="-122"/>
                <a:cs typeface="微软雅黑" panose="020B0503020204020204" charset="-122"/>
              </a:rPr>
              <a:t>入学</a:t>
            </a:r>
            <a:endParaRPr lang="zh-CN" altLang="en-US" sz="2400">
              <a:solidFill>
                <a:schemeClr val="tx1"/>
              </a:solidFill>
              <a:uFillTx/>
              <a:latin typeface="Times New Roman" panose="02020603050405020304" charset="0"/>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Ø"/>
            </a:pPr>
            <a:r>
              <a:rPr lang="zh-CN" altLang="en-US" sz="2400">
                <a:solidFill>
                  <a:schemeClr val="tx1"/>
                </a:solidFill>
                <a:uFillTx/>
                <a:latin typeface="Times New Roman" panose="02020603050405020304" charset="0"/>
                <a:ea typeface="微软雅黑" panose="020B0503020204020204" charset="-122"/>
                <a:cs typeface="微软雅黑" panose="020B0503020204020204" charset="-122"/>
              </a:rPr>
              <a:t>家庭</a:t>
            </a:r>
            <a:endParaRPr lang="zh-CN" altLang="en-US" sz="2400">
              <a:solidFill>
                <a:schemeClr val="tx1"/>
              </a:solidFill>
              <a:uFillTx/>
              <a:latin typeface="Times New Roman" panose="02020603050405020304" charset="0"/>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Ø"/>
            </a:pPr>
            <a:r>
              <a:rPr lang="zh-CN" altLang="en-US" sz="2400">
                <a:solidFill>
                  <a:schemeClr val="tx1"/>
                </a:solidFill>
                <a:uFillTx/>
                <a:latin typeface="Times New Roman" panose="02020603050405020304" charset="0"/>
                <a:ea typeface="微软雅黑" panose="020B0503020204020204" charset="-122"/>
                <a:cs typeface="微软雅黑" panose="020B0503020204020204" charset="-122"/>
              </a:rPr>
              <a:t>自我歧视</a:t>
            </a:r>
            <a:endParaRPr lang="zh-CN" altLang="en-US" sz="2400">
              <a:solidFill>
                <a:schemeClr val="tx1"/>
              </a:solidFill>
              <a:uFillTx/>
              <a:latin typeface="Times New Roman" panose="02020603050405020304" charset="0"/>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社</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会</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歧</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视</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6" name="组合 5"/>
          <p:cNvGrpSpPr/>
          <p:nvPr>
            <p:custDataLst>
              <p:tags r:id="rId1"/>
            </p:custDataLst>
          </p:nvPr>
        </p:nvGrpSpPr>
        <p:grpSpPr>
          <a:xfrm>
            <a:off x="396653" y="1842532"/>
            <a:ext cx="2531111" cy="662305"/>
            <a:chOff x="652472" y="982667"/>
            <a:chExt cx="3523084" cy="1214248"/>
          </a:xfrm>
        </p:grpSpPr>
        <p:sp>
          <p:nvSpPr>
            <p:cNvPr id="7" name="平行四边形 6"/>
            <p:cNvSpPr/>
            <p:nvPr>
              <p:custDataLst>
                <p:tags r:id="rId2"/>
              </p:custDataLst>
            </p:nvPr>
          </p:nvSpPr>
          <p:spPr>
            <a:xfrm>
              <a:off x="652472" y="982667"/>
              <a:ext cx="2683412" cy="1214248"/>
            </a:xfrm>
            <a:prstGeom prst="parallelogram">
              <a:avLst>
                <a:gd name="adj" fmla="val 48207"/>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1400">
                <a:cs typeface="+mn-ea"/>
                <a:sym typeface="+mn-lt"/>
              </a:endParaRPr>
            </a:p>
          </p:txBody>
        </p:sp>
        <p:sp>
          <p:nvSpPr>
            <p:cNvPr id="3" name="文本框 9"/>
            <p:cNvSpPr txBox="1"/>
            <p:nvPr>
              <p:custDataLst>
                <p:tags r:id="rId3"/>
              </p:custDataLst>
            </p:nvPr>
          </p:nvSpPr>
          <p:spPr>
            <a:xfrm>
              <a:off x="859297" y="1153803"/>
              <a:ext cx="3316259" cy="844036"/>
            </a:xfrm>
            <a:prstGeom prst="rect">
              <a:avLst/>
            </a:prstGeom>
            <a:noFill/>
          </p:spPr>
          <p:txBody>
            <a:bodyPr wrap="square" rtlCol="0">
              <a:spAutoFit/>
            </a:bodyPr>
            <a:p>
              <a:r>
                <a:rPr lang="en-US" altLang="zh-CN" sz="2400" dirty="0">
                  <a:solidFill>
                    <a:schemeClr val="bg1"/>
                  </a:solidFill>
                  <a:uFillTx/>
                  <a:latin typeface="Times New Roman" panose="02020603050405020304" charset="0"/>
                  <a:ea typeface="微软雅黑" panose="020B0503020204020204" charset="-122"/>
                  <a:cs typeface="+mn-ea"/>
                  <a:sym typeface="+mn-lt"/>
                </a:rPr>
                <a:t>01</a:t>
              </a:r>
              <a:r>
                <a:rPr lang="zh-CN" altLang="en-US" sz="2000" b="1" dirty="0">
                  <a:solidFill>
                    <a:schemeClr val="bg1"/>
                  </a:solidFill>
                  <a:uFillTx/>
                  <a:latin typeface="Times New Roman" panose="02020603050405020304" charset="0"/>
                  <a:ea typeface="微软雅黑" panose="020B0503020204020204" charset="-122"/>
                  <a:cs typeface="+mn-ea"/>
                  <a:sym typeface="+mn-lt"/>
                </a:rPr>
                <a:t>工作场所</a:t>
              </a:r>
              <a:endParaRPr lang="zh-CN" altLang="en-US" sz="2000" b="1" dirty="0">
                <a:solidFill>
                  <a:schemeClr val="bg1"/>
                </a:solidFill>
                <a:uFillTx/>
                <a:latin typeface="Times New Roman" panose="02020603050405020304" charset="0"/>
                <a:ea typeface="微软雅黑" panose="020B0503020204020204" charset="-122"/>
                <a:cs typeface="+mn-ea"/>
                <a:sym typeface="+mn-lt"/>
              </a:endParaRPr>
            </a:p>
          </p:txBody>
        </p:sp>
      </p:grpSp>
      <p:grpSp>
        <p:nvGrpSpPr>
          <p:cNvPr id="9" name="组合 8"/>
          <p:cNvGrpSpPr/>
          <p:nvPr>
            <p:custDataLst>
              <p:tags r:id="rId4"/>
            </p:custDataLst>
          </p:nvPr>
        </p:nvGrpSpPr>
        <p:grpSpPr>
          <a:xfrm>
            <a:off x="1431703" y="3099996"/>
            <a:ext cx="1934210" cy="697865"/>
            <a:chOff x="787703" y="2033804"/>
            <a:chExt cx="2692250" cy="1279446"/>
          </a:xfrm>
        </p:grpSpPr>
        <p:sp>
          <p:nvSpPr>
            <p:cNvPr id="10" name="平行四边形 9"/>
            <p:cNvSpPr/>
            <p:nvPr>
              <p:custDataLst>
                <p:tags r:id="rId5"/>
              </p:custDataLst>
            </p:nvPr>
          </p:nvSpPr>
          <p:spPr>
            <a:xfrm>
              <a:off x="787703" y="2033804"/>
              <a:ext cx="2692250" cy="1279446"/>
            </a:xfrm>
            <a:prstGeom prst="parallelogram">
              <a:avLst>
                <a:gd name="adj" fmla="val 48207"/>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1400">
                <a:cs typeface="+mn-ea"/>
                <a:sym typeface="+mn-lt"/>
              </a:endParaRPr>
            </a:p>
          </p:txBody>
        </p:sp>
        <p:sp>
          <p:nvSpPr>
            <p:cNvPr id="11" name="文本框 10"/>
            <p:cNvSpPr txBox="1"/>
            <p:nvPr>
              <p:custDataLst>
                <p:tags r:id="rId6"/>
              </p:custDataLst>
            </p:nvPr>
          </p:nvSpPr>
          <p:spPr>
            <a:xfrm>
              <a:off x="983037" y="2278284"/>
              <a:ext cx="2206125" cy="844039"/>
            </a:xfrm>
            <a:prstGeom prst="rect">
              <a:avLst/>
            </a:prstGeom>
            <a:noFill/>
          </p:spPr>
          <p:txBody>
            <a:bodyPr wrap="square" rtlCol="0">
              <a:spAutoFit/>
            </a:bodyPr>
            <a:p>
              <a:r>
                <a:rPr lang="en-US" altLang="zh-CN" sz="2400" dirty="0">
                  <a:solidFill>
                    <a:schemeClr val="bg1"/>
                  </a:solidFill>
                  <a:uFillTx/>
                  <a:latin typeface="Times New Roman" panose="02020603050405020304" charset="0"/>
                  <a:ea typeface="微软雅黑" panose="020B0503020204020204" charset="-122"/>
                  <a:cs typeface="+mn-ea"/>
                  <a:sym typeface="+mn-lt"/>
                </a:rPr>
                <a:t>02</a:t>
              </a:r>
              <a:r>
                <a:rPr lang="zh-CN" altLang="en-US" sz="2000" b="1" dirty="0">
                  <a:solidFill>
                    <a:schemeClr val="bg1"/>
                  </a:solidFill>
                  <a:uFillTx/>
                  <a:latin typeface="Times New Roman" panose="02020603050405020304" charset="0"/>
                  <a:ea typeface="微软雅黑" panose="020B0503020204020204" charset="-122"/>
                  <a:cs typeface="+mn-ea"/>
                  <a:sym typeface="+mn-lt"/>
                </a:rPr>
                <a:t>教育环境</a:t>
              </a:r>
              <a:endParaRPr lang="zh-CN" altLang="en-US" sz="2000" b="1" dirty="0">
                <a:solidFill>
                  <a:schemeClr val="bg1"/>
                </a:solidFill>
                <a:uFillTx/>
                <a:latin typeface="Times New Roman" panose="02020603050405020304" charset="0"/>
                <a:ea typeface="微软雅黑" panose="020B0503020204020204" charset="-122"/>
                <a:cs typeface="+mn-ea"/>
                <a:sym typeface="+mn-lt"/>
              </a:endParaRPr>
            </a:p>
          </p:txBody>
        </p:sp>
      </p:grpSp>
      <p:grpSp>
        <p:nvGrpSpPr>
          <p:cNvPr id="12" name="组合 11"/>
          <p:cNvGrpSpPr/>
          <p:nvPr>
            <p:custDataLst>
              <p:tags r:id="rId7"/>
            </p:custDataLst>
          </p:nvPr>
        </p:nvGrpSpPr>
        <p:grpSpPr>
          <a:xfrm>
            <a:off x="2365788" y="4392394"/>
            <a:ext cx="1915795" cy="721995"/>
            <a:chOff x="790355" y="3037925"/>
            <a:chExt cx="2666618" cy="1323683"/>
          </a:xfrm>
        </p:grpSpPr>
        <p:sp>
          <p:nvSpPr>
            <p:cNvPr id="13" name="平行四边形 12"/>
            <p:cNvSpPr/>
            <p:nvPr>
              <p:custDataLst>
                <p:tags r:id="rId8"/>
              </p:custDataLst>
            </p:nvPr>
          </p:nvSpPr>
          <p:spPr>
            <a:xfrm>
              <a:off x="790355" y="3037925"/>
              <a:ext cx="2666618" cy="1323683"/>
            </a:xfrm>
            <a:prstGeom prst="parallelogram">
              <a:avLst>
                <a:gd name="adj" fmla="val 48207"/>
              </a:avLst>
            </a:prstGeom>
          </p:spPr>
          <p:style>
            <a:lnRef idx="0">
              <a:srgbClr val="FFFFFF"/>
            </a:lnRef>
            <a:fillRef idx="1">
              <a:schemeClr val="accent1"/>
            </a:fillRef>
            <a:effectRef idx="0">
              <a:srgbClr val="FFFFFF"/>
            </a:effectRef>
            <a:fontRef idx="minor">
              <a:schemeClr val="lt1"/>
            </a:fontRef>
          </p:style>
          <p:txBody>
            <a:bodyPr rtlCol="0" anchor="ctr"/>
            <a:p>
              <a:pPr algn="ctr"/>
              <a:endParaRPr lang="zh-CN" altLang="en-US" sz="1400">
                <a:cs typeface="+mn-ea"/>
                <a:sym typeface="+mn-lt"/>
              </a:endParaRPr>
            </a:p>
          </p:txBody>
        </p:sp>
        <p:sp>
          <p:nvSpPr>
            <p:cNvPr id="14" name="文本框 13"/>
            <p:cNvSpPr txBox="1"/>
            <p:nvPr>
              <p:custDataLst>
                <p:tags r:id="rId9"/>
              </p:custDataLst>
            </p:nvPr>
          </p:nvSpPr>
          <p:spPr>
            <a:xfrm>
              <a:off x="1028998" y="3207897"/>
              <a:ext cx="2211428" cy="844037"/>
            </a:xfrm>
            <a:prstGeom prst="rect">
              <a:avLst/>
            </a:prstGeom>
            <a:noFill/>
          </p:spPr>
          <p:txBody>
            <a:bodyPr wrap="square" rtlCol="0">
              <a:spAutoFit/>
            </a:bodyPr>
            <a:p>
              <a:r>
                <a:rPr lang="en-US" altLang="zh-CN" sz="2400" dirty="0">
                  <a:solidFill>
                    <a:schemeClr val="bg1"/>
                  </a:solidFill>
                  <a:uFillTx/>
                  <a:latin typeface="Times New Roman" panose="02020603050405020304" charset="0"/>
                  <a:ea typeface="微软雅黑" panose="020B0503020204020204" charset="-122"/>
                  <a:cs typeface="+mn-ea"/>
                  <a:sym typeface="+mn-lt"/>
                </a:rPr>
                <a:t>03</a:t>
              </a:r>
              <a:r>
                <a:rPr lang="zh-CN" altLang="en-US" sz="2000" b="1" dirty="0">
                  <a:solidFill>
                    <a:schemeClr val="bg1"/>
                  </a:solidFill>
                  <a:uFillTx/>
                  <a:latin typeface="Times New Roman" panose="02020603050405020304" charset="0"/>
                  <a:ea typeface="微软雅黑" panose="020B0503020204020204" charset="-122"/>
                  <a:cs typeface="+mn-ea"/>
                  <a:sym typeface="+mn-lt"/>
                </a:rPr>
                <a:t>医疗服务</a:t>
              </a:r>
              <a:endParaRPr lang="zh-CN" altLang="en-US" sz="2000" b="1" dirty="0">
                <a:solidFill>
                  <a:schemeClr val="bg1"/>
                </a:solidFill>
                <a:uFillTx/>
                <a:latin typeface="Times New Roman" panose="02020603050405020304" charset="0"/>
                <a:ea typeface="微软雅黑" panose="020B0503020204020204" charset="-122"/>
                <a:cs typeface="+mn-ea"/>
                <a:sym typeface="+mn-lt"/>
              </a:endParaRPr>
            </a:p>
          </p:txBody>
        </p:sp>
      </p:grpSp>
      <p:grpSp>
        <p:nvGrpSpPr>
          <p:cNvPr id="21" name="组合 20"/>
          <p:cNvGrpSpPr/>
          <p:nvPr>
            <p:custDataLst>
              <p:tags r:id="rId10"/>
            </p:custDataLst>
          </p:nvPr>
        </p:nvGrpSpPr>
        <p:grpSpPr>
          <a:xfrm>
            <a:off x="2198370" y="1869440"/>
            <a:ext cx="6541136" cy="635635"/>
            <a:chOff x="4315150" y="953426"/>
            <a:chExt cx="4324974" cy="792664"/>
          </a:xfrm>
        </p:grpSpPr>
        <p:sp>
          <p:nvSpPr>
            <p:cNvPr id="22" name="矩形 21"/>
            <p:cNvSpPr/>
            <p:nvPr>
              <p:custDataLst>
                <p:tags r:id="rId11"/>
              </p:custDataLst>
            </p:nvPr>
          </p:nvSpPr>
          <p:spPr>
            <a:xfrm>
              <a:off x="4398702" y="1036573"/>
              <a:ext cx="4091952" cy="324668"/>
            </a:xfrm>
            <a:prstGeom prst="rect">
              <a:avLst/>
            </a:prstGeom>
            <a:ln w="15875">
              <a:noFill/>
            </a:ln>
          </p:spPr>
          <p:txBody>
            <a:bodyPr wrap="square" lIns="68580" tIns="34290" rIns="68580" bIns="34290">
              <a:noAutofit/>
            </a:bodyPr>
            <a:p>
              <a:r>
                <a:rPr lang="zh-CN" altLang="en-US" b="1" dirty="0" smtClean="0">
                  <a:solidFill>
                    <a:schemeClr val="tx1"/>
                  </a:solidFill>
                  <a:latin typeface="微软雅黑" panose="020B0503020204020204" charset="-122"/>
                  <a:ea typeface="微软雅黑" panose="020B0503020204020204" charset="-122"/>
                  <a:cs typeface="+mn-ea"/>
                  <a:sym typeface="+mn-lt"/>
                </a:rPr>
                <a:t>在工作场所，艾滋病患者常因病情隐私泄露而遭受歧视，被拒绝雇佣、被拒绝</a:t>
              </a:r>
              <a:r>
                <a:rPr lang="zh-CN" altLang="en-US" b="1" dirty="0" smtClean="0">
                  <a:solidFill>
                    <a:schemeClr val="tx1"/>
                  </a:solidFill>
                  <a:latin typeface="微软雅黑" panose="020B0503020204020204" charset="-122"/>
                  <a:ea typeface="微软雅黑" panose="020B0503020204020204" charset="-122"/>
                  <a:cs typeface="+mn-ea"/>
                  <a:sym typeface="+mn-lt"/>
                </a:rPr>
                <a:t>提升，导致失业和经济困难。</a:t>
              </a:r>
              <a:endParaRPr lang="zh-CN" altLang="en-US" b="1" dirty="0" smtClean="0">
                <a:solidFill>
                  <a:schemeClr val="tx1"/>
                </a:solidFill>
                <a:latin typeface="微软雅黑" panose="020B0503020204020204" charset="-122"/>
                <a:ea typeface="微软雅黑" panose="020B0503020204020204" charset="-122"/>
                <a:cs typeface="+mn-ea"/>
                <a:sym typeface="+mn-lt"/>
              </a:endParaRPr>
            </a:p>
          </p:txBody>
        </p:sp>
        <p:sp>
          <p:nvSpPr>
            <p:cNvPr id="23" name="平行四边形 22"/>
            <p:cNvSpPr/>
            <p:nvPr>
              <p:custDataLst>
                <p:tags r:id="rId12"/>
              </p:custDataLst>
            </p:nvPr>
          </p:nvSpPr>
          <p:spPr>
            <a:xfrm>
              <a:off x="4315150" y="953426"/>
              <a:ext cx="4324974" cy="792664"/>
            </a:xfrm>
            <a:prstGeom prst="parallelogram">
              <a:avLst>
                <a:gd name="adj" fmla="val 48207"/>
              </a:avLst>
            </a:prstGeom>
          </p:spPr>
          <p:style>
            <a:lnRef idx="2">
              <a:schemeClr val="accent1"/>
            </a:lnRef>
            <a:fillRef idx="0">
              <a:srgbClr val="FFFFFF"/>
            </a:fillRef>
            <a:effectRef idx="0">
              <a:srgbClr val="FFFFFF"/>
            </a:effectRef>
            <a:fontRef idx="minor">
              <a:schemeClr val="tx1"/>
            </a:fontRef>
          </p:style>
          <p:txBody>
            <a:bodyPr lIns="68580" tIns="34290" rIns="68580" bIns="34290" rtlCol="0" anchor="ctr"/>
            <a:p>
              <a:endParaRPr lang="zh-CN" altLang="en-US" sz="1600" b="1">
                <a:solidFill>
                  <a:schemeClr val="tx1">
                    <a:lumMod val="75000"/>
                    <a:lumOff val="25000"/>
                  </a:schemeClr>
                </a:solidFill>
                <a:cs typeface="+mn-ea"/>
                <a:sym typeface="+mn-lt"/>
              </a:endParaRPr>
            </a:p>
          </p:txBody>
        </p:sp>
      </p:grpSp>
      <p:grpSp>
        <p:nvGrpSpPr>
          <p:cNvPr id="24" name="组合 23"/>
          <p:cNvGrpSpPr/>
          <p:nvPr>
            <p:custDataLst>
              <p:tags r:id="rId13"/>
            </p:custDataLst>
          </p:nvPr>
        </p:nvGrpSpPr>
        <p:grpSpPr>
          <a:xfrm>
            <a:off x="3157855" y="3113405"/>
            <a:ext cx="7101840" cy="692785"/>
            <a:chOff x="4315150" y="1647579"/>
            <a:chExt cx="6494204" cy="813904"/>
          </a:xfrm>
        </p:grpSpPr>
        <p:sp>
          <p:nvSpPr>
            <p:cNvPr id="25" name="矩形 24"/>
            <p:cNvSpPr/>
            <p:nvPr>
              <p:custDataLst>
                <p:tags r:id="rId14"/>
              </p:custDataLst>
            </p:nvPr>
          </p:nvSpPr>
          <p:spPr>
            <a:xfrm>
              <a:off x="4505609" y="1730387"/>
              <a:ext cx="6198063" cy="731096"/>
            </a:xfrm>
            <a:prstGeom prst="rect">
              <a:avLst/>
            </a:prstGeom>
            <a:ln w="15875">
              <a:noFill/>
            </a:ln>
          </p:spPr>
          <p:txBody>
            <a:bodyPr wrap="square" lIns="68580" tIns="34290" rIns="68580" bIns="34290">
              <a:spAutoFit/>
            </a:bodyPr>
            <a:p>
              <a:r>
                <a:rPr lang="zh-CN" altLang="en-US" b="1" dirty="0" smtClean="0">
                  <a:solidFill>
                    <a:schemeClr val="tx1"/>
                  </a:solidFill>
                  <a:uFillTx/>
                  <a:latin typeface="Times New Roman" panose="02020603050405020304" charset="0"/>
                  <a:ea typeface="微软雅黑" panose="020B0503020204020204" charset="-122"/>
                  <a:cs typeface="+mn-ea"/>
                  <a:sym typeface="+mn-lt"/>
                </a:rPr>
                <a:t>教育环境中的歧视使艾滋病患者子女</a:t>
              </a:r>
              <a:r>
                <a:rPr lang="en-US" altLang="zh-CN" b="1" dirty="0" smtClean="0">
                  <a:solidFill>
                    <a:schemeClr val="tx1"/>
                  </a:solidFill>
                  <a:uFillTx/>
                  <a:latin typeface="Times New Roman" panose="02020603050405020304" charset="0"/>
                  <a:ea typeface="微软雅黑" panose="020B0503020204020204" charset="-122"/>
                  <a:cs typeface="+mn-ea"/>
                  <a:sym typeface="+mn-lt"/>
                </a:rPr>
                <a:t>/</a:t>
              </a:r>
              <a:r>
                <a:rPr lang="zh-CN" altLang="en-US" b="1" dirty="0" smtClean="0">
                  <a:solidFill>
                    <a:schemeClr val="tx1"/>
                  </a:solidFill>
                  <a:uFillTx/>
                  <a:latin typeface="Times New Roman" panose="02020603050405020304" charset="0"/>
                  <a:ea typeface="微软雅黑" panose="020B0503020204020204" charset="-122"/>
                  <a:cs typeface="+mn-ea"/>
                  <a:sym typeface="+mn-lt"/>
                </a:rPr>
                <a:t>艾滋病患儿难以获得公平的教育机会，如被学校拒收或受到同学排挤。</a:t>
              </a:r>
              <a:endParaRPr lang="zh-CN" altLang="en-US" b="1" dirty="0" smtClean="0">
                <a:solidFill>
                  <a:schemeClr val="tx1"/>
                </a:solidFill>
                <a:uFillTx/>
                <a:latin typeface="Times New Roman" panose="02020603050405020304" charset="0"/>
                <a:ea typeface="微软雅黑" panose="020B0503020204020204" charset="-122"/>
                <a:cs typeface="+mn-ea"/>
                <a:sym typeface="+mn-lt"/>
              </a:endParaRPr>
            </a:p>
          </p:txBody>
        </p:sp>
        <p:sp>
          <p:nvSpPr>
            <p:cNvPr id="26" name="平行四边形 25"/>
            <p:cNvSpPr/>
            <p:nvPr>
              <p:custDataLst>
                <p:tags r:id="rId15"/>
              </p:custDataLst>
            </p:nvPr>
          </p:nvSpPr>
          <p:spPr>
            <a:xfrm>
              <a:off x="4315150" y="1647579"/>
              <a:ext cx="6494204" cy="798984"/>
            </a:xfrm>
            <a:prstGeom prst="parallelogram">
              <a:avLst>
                <a:gd name="adj" fmla="val 48207"/>
              </a:avLst>
            </a:prstGeom>
          </p:spPr>
          <p:style>
            <a:lnRef idx="2">
              <a:schemeClr val="accent1"/>
            </a:lnRef>
            <a:fillRef idx="0">
              <a:srgbClr val="FFFFFF"/>
            </a:fillRef>
            <a:effectRef idx="0">
              <a:srgbClr val="FFFFFF"/>
            </a:effectRef>
            <a:fontRef idx="minor">
              <a:schemeClr val="tx1"/>
            </a:fontRef>
          </p:style>
          <p:txBody>
            <a:bodyPr lIns="68580" tIns="34290" rIns="68580" bIns="34290" rtlCol="0" anchor="ctr"/>
            <a:p>
              <a:endParaRPr lang="zh-CN" altLang="en-US" sz="1600" b="1">
                <a:solidFill>
                  <a:schemeClr val="tx1">
                    <a:lumMod val="75000"/>
                    <a:lumOff val="25000"/>
                  </a:schemeClr>
                </a:solidFill>
                <a:cs typeface="+mn-ea"/>
                <a:sym typeface="+mn-lt"/>
              </a:endParaRPr>
            </a:p>
          </p:txBody>
        </p:sp>
      </p:grpSp>
      <p:grpSp>
        <p:nvGrpSpPr>
          <p:cNvPr id="27" name="组合 26"/>
          <p:cNvGrpSpPr/>
          <p:nvPr>
            <p:custDataLst>
              <p:tags r:id="rId16"/>
            </p:custDataLst>
          </p:nvPr>
        </p:nvGrpSpPr>
        <p:grpSpPr>
          <a:xfrm>
            <a:off x="4068445" y="4401820"/>
            <a:ext cx="7402830" cy="705485"/>
            <a:chOff x="4315150" y="2341731"/>
            <a:chExt cx="5089160" cy="828734"/>
          </a:xfrm>
        </p:grpSpPr>
        <p:sp>
          <p:nvSpPr>
            <p:cNvPr id="28" name="矩形 27"/>
            <p:cNvSpPr/>
            <p:nvPr>
              <p:custDataLst>
                <p:tags r:id="rId17"/>
              </p:custDataLst>
            </p:nvPr>
          </p:nvSpPr>
          <p:spPr>
            <a:xfrm>
              <a:off x="4499369" y="2439449"/>
              <a:ext cx="4720722" cy="731016"/>
            </a:xfrm>
            <a:prstGeom prst="rect">
              <a:avLst/>
            </a:prstGeom>
            <a:ln w="15875">
              <a:noFill/>
            </a:ln>
          </p:spPr>
          <p:txBody>
            <a:bodyPr wrap="square" lIns="68580" tIns="34290" rIns="68580" bIns="34290">
              <a:spAutoFit/>
            </a:bodyPr>
            <a:p>
              <a:r>
                <a:rPr lang="zh-CN" altLang="en-US" b="1" dirty="0" smtClean="0">
                  <a:solidFill>
                    <a:schemeClr val="tx1"/>
                  </a:solidFill>
                  <a:uFillTx/>
                  <a:latin typeface="Times New Roman" panose="02020603050405020304" charset="0"/>
                  <a:ea typeface="微软雅黑" panose="020B0503020204020204" charset="-122"/>
                  <a:cs typeface="+mn-ea"/>
                  <a:sym typeface="+mn-lt"/>
                </a:rPr>
                <a:t>艾滋病患者在医疗服务中常遭遇不公待遇，拒绝</a:t>
              </a:r>
              <a:r>
                <a:rPr lang="zh-CN" altLang="en-US" b="1" dirty="0" smtClean="0">
                  <a:solidFill>
                    <a:schemeClr val="tx1"/>
                  </a:solidFill>
                  <a:uFillTx/>
                  <a:latin typeface="Times New Roman" panose="02020603050405020304" charset="0"/>
                  <a:ea typeface="微软雅黑" panose="020B0503020204020204" charset="-122"/>
                  <a:cs typeface="+mn-ea"/>
                  <a:sym typeface="+mn-lt"/>
                </a:rPr>
                <a:t>诊疗、拒绝提供相关的服务、无意识暴露患者相关</a:t>
              </a:r>
              <a:r>
                <a:rPr lang="zh-CN" altLang="en-US" b="1" dirty="0" smtClean="0">
                  <a:solidFill>
                    <a:schemeClr val="tx1"/>
                  </a:solidFill>
                  <a:uFillTx/>
                  <a:latin typeface="Times New Roman" panose="02020603050405020304" charset="0"/>
                  <a:ea typeface="微软雅黑" panose="020B0503020204020204" charset="-122"/>
                  <a:cs typeface="+mn-ea"/>
                  <a:sym typeface="+mn-lt"/>
                </a:rPr>
                <a:t>信息的现象时有发生。</a:t>
              </a:r>
              <a:endParaRPr lang="zh-CN" altLang="en-US" b="1" dirty="0" smtClean="0">
                <a:solidFill>
                  <a:schemeClr val="tx1"/>
                </a:solidFill>
                <a:uFillTx/>
                <a:latin typeface="Times New Roman" panose="02020603050405020304" charset="0"/>
                <a:ea typeface="微软雅黑" panose="020B0503020204020204" charset="-122"/>
                <a:cs typeface="+mn-ea"/>
                <a:sym typeface="+mn-lt"/>
              </a:endParaRPr>
            </a:p>
          </p:txBody>
        </p:sp>
        <p:sp>
          <p:nvSpPr>
            <p:cNvPr id="29" name="平行四边形 28"/>
            <p:cNvSpPr/>
            <p:nvPr>
              <p:custDataLst>
                <p:tags r:id="rId18"/>
              </p:custDataLst>
            </p:nvPr>
          </p:nvSpPr>
          <p:spPr>
            <a:xfrm>
              <a:off x="4315150" y="2341731"/>
              <a:ext cx="5089160" cy="827242"/>
            </a:xfrm>
            <a:prstGeom prst="parallelogram">
              <a:avLst>
                <a:gd name="adj" fmla="val 48207"/>
              </a:avLst>
            </a:prstGeom>
          </p:spPr>
          <p:style>
            <a:lnRef idx="2">
              <a:schemeClr val="accent1"/>
            </a:lnRef>
            <a:fillRef idx="0">
              <a:srgbClr val="FFFFFF"/>
            </a:fillRef>
            <a:effectRef idx="0">
              <a:srgbClr val="FFFFFF"/>
            </a:effectRef>
            <a:fontRef idx="minor">
              <a:schemeClr val="tx1"/>
            </a:fontRef>
          </p:style>
          <p:txBody>
            <a:bodyPr lIns="68580" tIns="34290" rIns="68580" bIns="34290" rtlCol="0" anchor="ctr"/>
            <a:p>
              <a:endParaRPr lang="zh-CN" altLang="en-US" sz="1600" b="1">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8"/>
          <p:cNvSpPr/>
          <p:nvPr/>
        </p:nvSpPr>
        <p:spPr>
          <a:xfrm>
            <a:off x="614680" y="2572385"/>
            <a:ext cx="3634740" cy="1861185"/>
          </a:xfrm>
          <a:prstGeom prst="rect">
            <a:avLst/>
          </a:prstGeom>
        </p:spPr>
        <p:txBody>
          <a:bodyPr wrap="square">
            <a:noAutofit/>
          </a:bodyPr>
          <a:lstStyle/>
          <a:p>
            <a:pPr indent="0" fontAlgn="auto">
              <a:spcAft>
                <a:spcPts val="600"/>
              </a:spcAft>
            </a:pPr>
            <a:r>
              <a:rPr lang="zh-CN" altLang="en-US" b="1">
                <a:solidFill>
                  <a:srgbClr val="C00000"/>
                </a:solidFill>
                <a:latin typeface="微软雅黑" panose="020B0503020204020204" charset="-122"/>
                <a:ea typeface="微软雅黑" panose="020B0503020204020204" charset="-122"/>
                <a:cs typeface="Open Sans" panose="020B0606030504020204" pitchFamily="34" charset="0"/>
              </a:rPr>
              <a:t>亲密关系</a:t>
            </a:r>
            <a:endParaRPr lang="zh-CN" altLang="en-US" b="1">
              <a:solidFill>
                <a:srgbClr val="C00000"/>
              </a:solidFill>
              <a:latin typeface="微软雅黑" panose="020B0503020204020204" charset="-122"/>
              <a:ea typeface="微软雅黑" panose="020B0503020204020204" charset="-122"/>
              <a:cs typeface="Open Sans" panose="020B0606030504020204" pitchFamily="34" charset="0"/>
            </a:endParaRPr>
          </a:p>
          <a:p>
            <a:pPr indent="0" fontAlgn="auto">
              <a:lnSpc>
                <a:spcPct val="150000"/>
              </a:lnSpc>
              <a:spcAft>
                <a:spcPts val="600"/>
              </a:spcAft>
            </a:pPr>
            <a:r>
              <a:rPr lang="zh-CN" altLang="en-US" sz="1600">
                <a:solidFill>
                  <a:schemeClr val="tx1"/>
                </a:solidFill>
                <a:latin typeface="微软雅黑" panose="020B0503020204020204" charset="-122"/>
                <a:ea typeface="微软雅黑" panose="020B0503020204020204" charset="-122"/>
                <a:cs typeface="Open Sans" panose="020B0606030504020204" pitchFamily="34" charset="0"/>
              </a:rPr>
              <a:t>艾滋病对亲密关系的影响深远，得知感染状况后夫妻之间分居、</a:t>
            </a:r>
            <a:r>
              <a:rPr lang="zh-CN" altLang="en-US" sz="1600">
                <a:solidFill>
                  <a:schemeClr val="tx1"/>
                </a:solidFill>
                <a:latin typeface="微软雅黑" panose="020B0503020204020204" charset="-122"/>
                <a:ea typeface="微软雅黑" panose="020B0503020204020204" charset="-122"/>
                <a:cs typeface="Open Sans" panose="020B0606030504020204" pitchFamily="34" charset="0"/>
              </a:rPr>
              <a:t>离异患者常因此面临婚姻关系破裂的风险。</a:t>
            </a:r>
            <a:endParaRPr lang="zh-CN" altLang="en-US" sz="1600">
              <a:solidFill>
                <a:schemeClr val="tx1"/>
              </a:solidFill>
              <a:latin typeface="微软雅黑" panose="020B0503020204020204" charset="-122"/>
              <a:ea typeface="微软雅黑" panose="020B0503020204020204" charset="-122"/>
              <a:cs typeface="Open Sans" panose="020B0606030504020204" pitchFamily="34" charset="0"/>
            </a:endParaRPr>
          </a:p>
        </p:txBody>
      </p:sp>
      <p:sp>
        <p:nvSpPr>
          <p:cNvPr id="32" name="Rectangle 28"/>
          <p:cNvSpPr/>
          <p:nvPr/>
        </p:nvSpPr>
        <p:spPr>
          <a:xfrm>
            <a:off x="1687830" y="4357370"/>
            <a:ext cx="3677920" cy="1322070"/>
          </a:xfrm>
          <a:prstGeom prst="rect">
            <a:avLst/>
          </a:prstGeom>
        </p:spPr>
        <p:txBody>
          <a:bodyPr wrap="square">
            <a:spAutoFit/>
          </a:bodyPr>
          <a:lstStyle/>
          <a:p>
            <a:pPr indent="0" fontAlgn="auto">
              <a:lnSpc>
                <a:spcPct val="150000"/>
              </a:lnSpc>
              <a:spcAft>
                <a:spcPts val="600"/>
              </a:spcAft>
            </a:pPr>
            <a:r>
              <a:rPr lang="zh-CN" altLang="en-US" b="1">
                <a:solidFill>
                  <a:srgbClr val="C00000"/>
                </a:solidFill>
                <a:latin typeface="微软雅黑" panose="020B0503020204020204" charset="-122"/>
                <a:ea typeface="微软雅黑" panose="020B0503020204020204" charset="-122"/>
                <a:cs typeface="Open Sans" panose="020B0606030504020204" pitchFamily="34" charset="0"/>
              </a:rPr>
              <a:t>家庭隔离</a:t>
            </a:r>
            <a:endParaRPr lang="zh-CN" altLang="en-US" b="1">
              <a:solidFill>
                <a:srgbClr val="C00000"/>
              </a:solidFill>
              <a:latin typeface="微软雅黑" panose="020B0503020204020204" charset="-122"/>
              <a:ea typeface="微软雅黑" panose="020B0503020204020204" charset="-122"/>
              <a:cs typeface="Open Sans" panose="020B0606030504020204" pitchFamily="34" charset="0"/>
            </a:endParaRPr>
          </a:p>
          <a:p>
            <a:pPr indent="0" fontAlgn="auto">
              <a:lnSpc>
                <a:spcPct val="150000"/>
              </a:lnSpc>
              <a:spcAft>
                <a:spcPts val="600"/>
              </a:spcAft>
            </a:pPr>
            <a:r>
              <a:rPr lang="zh-CN" altLang="en-US" sz="1600">
                <a:solidFill>
                  <a:schemeClr val="tx1"/>
                </a:solidFill>
                <a:latin typeface="微软雅黑" panose="020B0503020204020204" charset="-122"/>
                <a:ea typeface="微软雅黑" panose="020B0503020204020204" charset="-122"/>
                <a:cs typeface="Open Sans" panose="020B0606030504020204" pitchFamily="34" charset="0"/>
              </a:rPr>
              <a:t>不少患者被家人隔离，不同桌、分开进餐、门把手</a:t>
            </a:r>
            <a:r>
              <a:rPr lang="zh-CN" altLang="en-US" sz="1600">
                <a:solidFill>
                  <a:schemeClr val="tx1"/>
                </a:solidFill>
                <a:latin typeface="微软雅黑" panose="020B0503020204020204" charset="-122"/>
                <a:ea typeface="微软雅黑" panose="020B0503020204020204" charset="-122"/>
                <a:cs typeface="Open Sans" panose="020B0606030504020204" pitchFamily="34" charset="0"/>
              </a:rPr>
              <a:t>消毒，失去家庭温暖。</a:t>
            </a:r>
            <a:endParaRPr lang="zh-CN" altLang="en-US" sz="1600">
              <a:solidFill>
                <a:schemeClr val="tx1"/>
              </a:solidFill>
              <a:latin typeface="微软雅黑" panose="020B0503020204020204" charset="-122"/>
              <a:ea typeface="微软雅黑" panose="020B0503020204020204" charset="-122"/>
              <a:cs typeface="Open Sans" panose="020B0606030504020204" pitchFamily="34" charset="0"/>
            </a:endParaRPr>
          </a:p>
        </p:txBody>
      </p:sp>
      <p:sp>
        <p:nvSpPr>
          <p:cNvPr id="34" name="Rectangle 28"/>
          <p:cNvSpPr/>
          <p:nvPr/>
        </p:nvSpPr>
        <p:spPr>
          <a:xfrm>
            <a:off x="8334375" y="2961005"/>
            <a:ext cx="3081020" cy="1553210"/>
          </a:xfrm>
          <a:prstGeom prst="rect">
            <a:avLst/>
          </a:prstGeom>
        </p:spPr>
        <p:txBody>
          <a:bodyPr wrap="square">
            <a:spAutoFit/>
          </a:bodyPr>
          <a:lstStyle/>
          <a:p>
            <a:pPr indent="0" fontAlgn="auto">
              <a:spcAft>
                <a:spcPts val="600"/>
              </a:spcAft>
            </a:pPr>
            <a:r>
              <a:rPr lang="zh-CN" altLang="en-US" b="1">
                <a:solidFill>
                  <a:srgbClr val="C00000"/>
                </a:solidFill>
                <a:ea typeface="华文隶书" panose="02010800040101010101" pitchFamily="2" charset="-122"/>
                <a:cs typeface="Open Sans" panose="020B0606030504020204" pitchFamily="34" charset="0"/>
              </a:rPr>
              <a:t>情感疏离</a:t>
            </a:r>
            <a:endParaRPr lang="zh-CN" altLang="en-US" b="1">
              <a:solidFill>
                <a:srgbClr val="C00000"/>
              </a:solidFill>
              <a:ea typeface="华文隶书" panose="02010800040101010101" pitchFamily="2" charset="-122"/>
              <a:cs typeface="Open Sans" panose="020B0606030504020204" pitchFamily="34" charset="0"/>
            </a:endParaRPr>
          </a:p>
          <a:p>
            <a:pPr indent="0" fontAlgn="auto">
              <a:lnSpc>
                <a:spcPct val="150000"/>
              </a:lnSpc>
              <a:spcAft>
                <a:spcPts val="600"/>
              </a:spcAft>
            </a:pPr>
            <a:r>
              <a:rPr lang="zh-CN" altLang="en-US" sz="1600">
                <a:solidFill>
                  <a:schemeClr val="tx1"/>
                </a:solidFill>
                <a:latin typeface="华文隶书" panose="02010800040101010101" pitchFamily="2" charset="-122"/>
                <a:ea typeface="华文隶书" panose="02010800040101010101" pitchFamily="2" charset="-122"/>
                <a:cs typeface="Open Sans" panose="020B0606030504020204" pitchFamily="34" charset="0"/>
              </a:rPr>
              <a:t>家庭成员因害怕感染而对患者保持距离，疏远</a:t>
            </a:r>
            <a:r>
              <a:rPr lang="zh-CN" altLang="en-US" sz="1600">
                <a:solidFill>
                  <a:schemeClr val="tx1"/>
                </a:solidFill>
                <a:latin typeface="华文隶书" panose="02010800040101010101" pitchFamily="2" charset="-122"/>
                <a:ea typeface="华文隶书" panose="02010800040101010101" pitchFamily="2" charset="-122"/>
                <a:cs typeface="Open Sans" panose="020B0606030504020204" pitchFamily="34" charset="0"/>
              </a:rPr>
              <a:t>患者，造成情感疏离。</a:t>
            </a:r>
            <a:endParaRPr lang="zh-CN" altLang="en-US" sz="1600">
              <a:solidFill>
                <a:schemeClr val="tx1"/>
              </a:solidFill>
              <a:latin typeface="华文隶书" panose="02010800040101010101" pitchFamily="2" charset="-122"/>
              <a:ea typeface="华文隶书" panose="02010800040101010101" pitchFamily="2" charset="-122"/>
              <a:cs typeface="Open Sans" panose="020B0606030504020204" pitchFamily="34" charset="0"/>
            </a:endParaRPr>
          </a:p>
        </p:txBody>
      </p:sp>
      <p:pic>
        <p:nvPicPr>
          <p:cNvPr id="4" name="图片 3"/>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3417478">
            <a:off x="3901308" y="2651592"/>
            <a:ext cx="4261804" cy="2130902"/>
          </a:xfrm>
          <a:prstGeom prst="rect">
            <a:avLst/>
          </a:prstGeom>
        </p:spPr>
      </p:pic>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家</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庭</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歧</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视</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userDrawn="1"/>
        </p:nvSpPr>
        <p:spPr>
          <a:xfrm>
            <a:off x="352607" y="413648"/>
            <a:ext cx="3147366" cy="645160"/>
          </a:xfrm>
          <a:prstGeom prst="rect">
            <a:avLst/>
          </a:prstGeom>
          <a:noFill/>
        </p:spPr>
        <p:txBody>
          <a:bodyPr wrap="square" rtlCol="0">
            <a:spAutoFit/>
          </a:bodyPr>
          <a:lstStyle>
            <a:defPPr>
              <a:defRPr lang="zh-CN"/>
            </a:defPPr>
            <a:lvl1pPr>
              <a:lnSpc>
                <a:spcPct val="150000"/>
              </a:lnSpc>
              <a:defRPr>
                <a:effectLst>
                  <a:outerShdw blurRad="254000" dist="190500" dir="8100000" algn="tr" rotWithShape="0">
                    <a:prstClr val="black">
                      <a:alpha val="30000"/>
                    </a:prstClr>
                  </a:outerShdw>
                </a:effectLst>
                <a:latin typeface="+mj-ea"/>
                <a:ea typeface="+mj-ea"/>
              </a:defRPr>
            </a:lvl1pPr>
          </a:lstStyle>
          <a:p>
            <a:pPr indent="0" algn="ctr" fontAlgn="auto">
              <a:lnSpc>
                <a:spcPct val="100000"/>
              </a:lnSpc>
            </a:pP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自</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我</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歧</a:t>
            </a:r>
            <a:r>
              <a:rPr lang="en-US" altLang="zh-CN"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视</a:t>
            </a:r>
            <a:endParaRPr lang="zh-CN" altLang="en-US" sz="36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2" name="文本框 1"/>
          <p:cNvSpPr txBox="1"/>
          <p:nvPr/>
        </p:nvSpPr>
        <p:spPr>
          <a:xfrm>
            <a:off x="1313815" y="1514475"/>
            <a:ext cx="8608060" cy="4051935"/>
          </a:xfrm>
          <a:prstGeom prst="rect">
            <a:avLst/>
          </a:prstGeom>
          <a:noFill/>
        </p:spPr>
        <p:txBody>
          <a:bodyPr wrap="square" rtlCol="0">
            <a:noAutofit/>
          </a:bodyPr>
          <a:p>
            <a:pPr indent="457200" fontAlgn="auto">
              <a:lnSpc>
                <a:spcPct val="150000"/>
              </a:lnSpc>
              <a:extLst>
                <a:ext uri="{35155182-B16C-46BC-9424-99874614C6A1}">
                  <wpsdc:indentchars xmlns:wpsdc="http://www.wps.cn/officeDocument/2017/drawingmlCustomData" val="200" checksum="59296752"/>
                </a:ext>
              </a:extLst>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自我歧视在感染者中比较常见，在</a:t>
            </a:r>
            <a:r>
              <a:rPr lang="zh-CN" altLang="en-US">
                <a:solidFill>
                  <a:schemeClr val="tx1"/>
                </a:solidFill>
                <a:uFillTx/>
                <a:latin typeface="Times New Roman" panose="02020603050405020304" charset="0"/>
                <a:ea typeface="微软雅黑" panose="020B0503020204020204" charset="-122"/>
                <a:cs typeface="微软雅黑" panose="020B0503020204020204" charset="-122"/>
                <a:sym typeface="+mn-ea"/>
              </a:rPr>
              <a:t>《中国艾滋病感染者歧视状况调查报告》</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中，约有三分之二(62.1%)的受访者因为感染艾滋病病毒而感到羞耻，43.2%的受访者感到有罪。接近四分之三(74.5%)的受访者责备自己或自心降低(75.4%)。超过一半的女性和40%的男性受访者自感染以来曾想过自杀。</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a:p>
            <a:pPr indent="457200" fontAlgn="auto">
              <a:lnSpc>
                <a:spcPct val="150000"/>
              </a:lnSpc>
              <a:extLst>
                <a:ext uri="{35155182-B16C-46BC-9424-99874614C6A1}">
                  <wpsdc:indentchars xmlns:wpsdc="http://www.wps.cn/officeDocument/2017/drawingmlCustomData" val="200" checksum="59296752"/>
                </a:ext>
              </a:extLst>
            </a:pP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自我歧视还造成受访者在自身行为上做出改变。例如，在15-50岁之间的感染者中，由于感染艾滋病病毒，一半以上(60.8%)决定不要孩子，</a:t>
            </a:r>
            <a:r>
              <a:rPr lang="en-US" altLang="zh-CN">
                <a:solidFill>
                  <a:schemeClr val="tx1"/>
                </a:solidFill>
                <a:uFillTx/>
                <a:latin typeface="Times New Roman" panose="02020603050405020304" charset="0"/>
                <a:ea typeface="微软雅黑" panose="020B0503020204020204" charset="-122"/>
                <a:cs typeface="微软雅黑" panose="020B0503020204020204" charset="-122"/>
              </a:rPr>
              <a:t>1</a:t>
            </a:r>
            <a:r>
              <a:rPr lang="zh-CN" altLang="en-US">
                <a:solidFill>
                  <a:schemeClr val="tx1"/>
                </a:solidFill>
                <a:uFillTx/>
                <a:latin typeface="Times New Roman" panose="02020603050405020304" charset="0"/>
                <a:ea typeface="微软雅黑" panose="020B0503020204020204" charset="-122"/>
                <a:cs typeface="微软雅黑" panose="020B0503020204020204" charset="-122"/>
              </a:rPr>
              <a:t>5岁以上的感染者中，34.7%决定停止工作，超过55%的受访者选择不参加社会活动或疏远亲人和朋友。</a:t>
            </a:r>
            <a:endParaRPr lang="zh-CN" altLang="en-US">
              <a:solidFill>
                <a:schemeClr val="tx1"/>
              </a:solidFill>
              <a:uFillTx/>
              <a:latin typeface="Times New Roman" panose="02020603050405020304" charset="0"/>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
</file>

<file path=ppt/tags/tag1.xml><?xml version="1.0" encoding="utf-8"?>
<p:tagLst xmlns:p="http://schemas.openxmlformats.org/presentationml/2006/main">
  <p:tag name="picid" val="{37bab46b-77c8-476c-bd7e-c3c443e72257}"/>
</p:tagLst>
</file>

<file path=ppt/tags/tag10.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00.xml><?xml version="1.0" encoding="utf-8"?>
<p:tagLst xmlns:p="http://schemas.openxmlformats.org/presentationml/2006/main">
  <p:tag name="picid" val="{37bab46b-77c8-476c-bd7e-c3c443e72257}"/>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2*m_h_a*1_1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1_1"/>
  <p:tag name="KSO_WM_UNIT_ISCONTENTSTITLE" val="0"/>
  <p:tag name="KSO_WM_UNIT_ISNUMDGMTITLE" val="0"/>
  <p:tag name="KSO_WM_UNIT_NOCLEAR" val="0"/>
  <p:tag name="KSO_WM_UNIT_VALUE" val="14"/>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gradient&quot;:[{&quot;brightness&quot;:0.4000000059604645,&quot;colorType&quot;:1,&quot;foreColorIndex&quot;:5,&quot;pos&quot;:0.8999999761581421,&quot;transparency&quot;:0},{&quot;brightness&quot;:0,&quot;colorType&quot;:1,&quot;foreColorIndex&quot;:5,&quot;pos&quot;:0,&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添加项标题"/>
  <p:tag name="KSO_WM_UNIT_FILL_TYPE" val="3"/>
  <p:tag name="KSO_WM_UNIT_TEXT_TYPE" val="1"/>
  <p:tag name="KSO_WM_DIAGRAM_USE_COLOR_VALUE" val="{&quot;color_scheme&quot;:1,&quot;color_type&quot;:1,&quot;theme_color_indexes&quot;:[5,6,5,6,5,6]}"/>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2*m_h_a*1_2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2_1"/>
  <p:tag name="KSO_WM_UNIT_ISCONTENTSTITLE" val="0"/>
  <p:tag name="KSO_WM_UNIT_ISNUMDGMTITLE" val="0"/>
  <p:tag name="KSO_WM_UNIT_NOCLEAR" val="0"/>
  <p:tag name="KSO_WM_UNIT_VALUE" val="14"/>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gradient&quot;:[{&quot;brightness&quot;:0.4000000059604645,&quot;colorType&quot;:1,&quot;foreColorIndex&quot;:6,&quot;pos&quot;:0.8999999761581421,&quot;transparency&quot;:0},{&quot;brightness&quot;:0,&quot;colorType&quot;:1,&quot;foreColorIndex&quot;:6,&quot;pos&quot;:0,&quot;transparency&quot;:0}],&quot;type&quot;:3},&quot;glow&quot;:{&quot;colorType&quot;:0},&quot;line&quot;:{&quot;type&quot;:0},&quot;shadow&quot;:{&quot;brightness&quot;:0,&quot;colorType&quot;:1,&quot;foreColorIndex&quot;:6,&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添加项标题"/>
  <p:tag name="KSO_WM_UNIT_FILL_TYPE" val="3"/>
  <p:tag name="KSO_WM_UNIT_TEXT_TYPE" val="1"/>
  <p:tag name="KSO_WM_DIAGRAM_USE_COLOR_VALUE" val="{&quot;color_scheme&quot;:1,&quot;color_type&quot;:1,&quot;theme_color_indexes&quot;:[5,6,5,6,5,6]}"/>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2*m_h_i*1_2_1"/>
  <p:tag name="KSO_WM_TEMPLATE_CATEGORY" val="diagram"/>
  <p:tag name="KSO_WM_TEMPLATE_INDEX" val="20231066"/>
  <p:tag name="KSO_WM_UNIT_LAYERLEVEL" val="1_1_1"/>
  <p:tag name="KSO_WM_TAG_VERSION" val="3.0"/>
  <p:tag name="KSO_WM_UNIT_TYPE" val="m_h_i"/>
  <p:tag name="KSO_WM_UNIT_INDEX" val="1_2_1"/>
  <p:tag name="KSO_WM_DIAGRAM_VERSION" val="3"/>
  <p:tag name="KSO_WM_DIAGRAM_COLOR_TRICK" val="4"/>
  <p:tag name="KSO_WM_DIAGRAM_COLOR_TEXT_CAN_REMOVE" val="n"/>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2*m_h_i*1_3_1"/>
  <p:tag name="KSO_WM_TEMPLATE_CATEGORY" val="diagram"/>
  <p:tag name="KSO_WM_TEMPLATE_INDEX" val="20231066"/>
  <p:tag name="KSO_WM_UNIT_LAYERLEVEL" val="1_1_1"/>
  <p:tag name="KSO_WM_TAG_VERSION" val="3.0"/>
  <p:tag name="KSO_WM_UNIT_TYPE" val="m_h_i"/>
  <p:tag name="KSO_WM_UNIT_INDEX" val="1_3_1"/>
  <p:tag name="KSO_WM_DIAGRAM_VERSION" val="3"/>
  <p:tag name="KSO_WM_DIAGRAM_COLOR_TRICK" val="4"/>
  <p:tag name="KSO_WM_DIAGRAM_COLOR_TEXT_CAN_REMOVE" val="n"/>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66_2*m_h_a*1_3_1"/>
  <p:tag name="KSO_WM_TEMPLATE_CATEGORY" val="diagram"/>
  <p:tag name="KSO_WM_TEMPLATE_INDEX" val="20231066"/>
  <p:tag name="KSO_WM_UNIT_LAYERLEVEL" val="1_1_1"/>
  <p:tag name="KSO_WM_TAG_VERSION" val="3.0"/>
  <p:tag name="KSO_WM_DIAGRAM_VERSION" val="3"/>
  <p:tag name="KSO_WM_DIAGRAM_COLOR_TRICK" val="4"/>
  <p:tag name="KSO_WM_DIAGRAM_COLOR_TEXT_CAN_REMOVE" val="n"/>
  <p:tag name="KSO_WM_UNIT_TYPE" val="m_h_a"/>
  <p:tag name="KSO_WM_UNIT_INDEX" val="1_3_1"/>
  <p:tag name="KSO_WM_UNIT_ISCONTENTSTITLE" val="0"/>
  <p:tag name="KSO_WM_UNIT_ISNUMDGMTITLE" val="0"/>
  <p:tag name="KSO_WM_UNIT_NOCLEAR" val="0"/>
  <p:tag name="KSO_WM_UNIT_VALUE" val="27"/>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gradient&quot;:[{&quot;brightness&quot;:0.4000000059604645,&quot;colorType&quot;:1,&quot;foreColorIndex&quot;:7,&quot;pos&quot;:0,&quot;transparency&quot;:0},{&quot;brightness&quot;:0,&quot;colorType&quot;:1,&quot;foreColorIndex&quot;:7,&quot;pos&quot;:0.75,&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添加项标题"/>
  <p:tag name="KSO_WM_UNIT_FILL_TYPE" val="3"/>
  <p:tag name="KSO_WM_UNIT_TEXT_TYPE" val="1"/>
  <p:tag name="KSO_WM_DIAGRAM_USE_COLOR_VALUE" val="{&quot;color_scheme&quot;:1,&quot;color_type&quot;:1,&quot;theme_color_indexes&quot;:[5,6,5,6,5,6]}"/>
</p:tagLst>
</file>

<file path=ppt/tags/tag106.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UNIT_TYPE" val="m_h_f"/>
  <p:tag name="KSO_WM_UNIT_INDEX" val="1_1_1"/>
  <p:tag name="KSO_WM_UNIT_ID" val="diagram20231066_2*m_h_f*1_1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您文本具体的内容和阐述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7.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UNIT_TYPE" val="m_h_f"/>
  <p:tag name="KSO_WM_UNIT_INDEX" val="1_3_1"/>
  <p:tag name="KSO_WM_UNIT_ID" val="diagram20231066_2*m_h_f*1_3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您文本具体的内容和阐述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8.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UNIT_TYPE" val="m_h_f"/>
  <p:tag name="KSO_WM_UNIT_INDEX" val="1_2_1"/>
  <p:tag name="KSO_WM_UNIT_ID" val="diagram20231066_2*m_h_f*1_2_1"/>
  <p:tag name="KSO_WM_TEMPLATE_CATEGORY" val="diagram"/>
  <p:tag name="KSO_WM_TEMPLATE_INDEX" val="20231066"/>
  <p:tag name="KSO_WM_UNIT_LAYERLEVEL" val="1_1_1"/>
  <p:tag name="KSO_WM_TAG_VERSION" val="3.0"/>
  <p:tag name="KSO_WM_BEAUTIFY_FLAG" val="#wm#"/>
  <p:tag name="KSO_WM_DIAGRAM_GROUP_CODE" val="m1-1"/>
  <p:tag name="KSO_WM_DIAGRAM_VERSION" val="3"/>
  <p:tag name="KSO_WM_DIAGRAM_COLOR_TRICK" val="4"/>
  <p:tag name="KSO_WM_DIAGRAM_COLOR_TEXT_CAN_REMOVE" val="n"/>
  <p:tag name="KSO_WM_DIAGRAM_MAX_ITEMCNT" val="6"/>
  <p:tag name="KSO_WM_DIAGRAM_MIN_ITEMCNT" val="2"/>
  <p:tag name="KSO_WM_DIAGRAM_VIRTUALLY_FRAME" val="{&quot;height&quot;:373.29998779296875,&quot;left&quot;:57.96605151559415,&quot;top&quot;:83.35496673343687,&quot;width&quot;:844.1839599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您文本具体的内容和阐述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9.xml><?xml version="1.0" encoding="utf-8"?>
<p:tagLst xmlns:p="http://schemas.openxmlformats.org/presentationml/2006/main">
  <p:tag name="picid" val="{1c6954b0-0f3d-414f-96ab-6c1a47afe60c}"/>
  <p:tag name="KSO_WM_DIAGRAM_VIRTUALLY_FRAME" val="{&quot;height&quot;:395.5078235336583,&quot;left&quot;:20.582518189094664,&quot;top&quot;:105.65,&quot;width&quot;:882.6674818109053}"/>
</p:tagLst>
</file>

<file path=ppt/tags/tag11.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10.xml><?xml version="1.0" encoding="utf-8"?>
<p:tagLst xmlns:p="http://schemas.openxmlformats.org/presentationml/2006/main">
  <p:tag name="KSO_WM_DIAGRAM_VIRTUALLY_FRAME" val="{&quot;height&quot;:395.5078235336583,&quot;left&quot;:20.582518189094664,&quot;top&quot;:105.65,&quot;width&quot;:882.6674818109053}"/>
</p:tagLst>
</file>

<file path=ppt/tags/tag111.xml><?xml version="1.0" encoding="utf-8"?>
<p:tagLst xmlns:p="http://schemas.openxmlformats.org/presentationml/2006/main">
  <p:tag name="KSO_WM_DIAGRAM_VIRTUALLY_FRAME" val="{&quot;height&quot;:395.5078235336583,&quot;left&quot;:20.582518189094664,&quot;top&quot;:105.65,&quot;width&quot;:882.6674818109053}"/>
</p:tagLst>
</file>

<file path=ppt/tags/tag112.xml><?xml version="1.0" encoding="utf-8"?>
<p:tagLst xmlns:p="http://schemas.openxmlformats.org/presentationml/2006/main">
  <p:tag name="KSO_WM_DIAGRAM_VIRTUALLY_FRAME" val="{&quot;height&quot;:395.5078235336583,&quot;left&quot;:20.582518189094664,&quot;top&quot;:105.65,&quot;width&quot;:882.6674818109053}"/>
</p:tagLst>
</file>

<file path=ppt/tags/tag113.xml><?xml version="1.0" encoding="utf-8"?>
<p:tagLst xmlns:p="http://schemas.openxmlformats.org/presentationml/2006/main">
  <p:tag name="KSO_WM_DIAGRAM_VIRTUALLY_FRAME" val="{&quot;height&quot;:395.5078235336583,&quot;left&quot;:20.582518189094664,&quot;top&quot;:105.65,&quot;width&quot;:882.6674818109053}"/>
</p:tagLst>
</file>

<file path=ppt/tags/tag114.xml><?xml version="1.0" encoding="utf-8"?>
<p:tagLst xmlns:p="http://schemas.openxmlformats.org/presentationml/2006/main">
  <p:tag name="KSO_WM_DIAGRAM_VIRTUALLY_FRAME" val="{&quot;height&quot;:395.5078235336583,&quot;left&quot;:20.582518189094664,&quot;top&quot;:105.65,&quot;width&quot;:882.6674818109053}"/>
</p:tagLst>
</file>

<file path=ppt/tags/tag115.xml><?xml version="1.0" encoding="utf-8"?>
<p:tagLst xmlns:p="http://schemas.openxmlformats.org/presentationml/2006/main">
  <p:tag name="KSO_WM_DIAGRAM_VIRTUALLY_FRAME" val="{&quot;height&quot;:395.5078235336583,&quot;left&quot;:20.582518189094664,&quot;top&quot;:105.65,&quot;width&quot;:882.6674818109053}"/>
</p:tagLst>
</file>

<file path=ppt/tags/tag116.xml><?xml version="1.0" encoding="utf-8"?>
<p:tagLst xmlns:p="http://schemas.openxmlformats.org/presentationml/2006/main">
  <p:tag name="KSO_WM_DIAGRAM_VIRTUALLY_FRAME" val="{&quot;height&quot;:395.5078235336583,&quot;left&quot;:20.582518189094664,&quot;top&quot;:105.65,&quot;width&quot;:882.6674818109053}"/>
</p:tagLst>
</file>

<file path=ppt/tags/tag117.xml><?xml version="1.0" encoding="utf-8"?>
<p:tagLst xmlns:p="http://schemas.openxmlformats.org/presentationml/2006/main">
  <p:tag name="KSO_WM_DIAGRAM_VIRTUALLY_FRAME" val="{&quot;height&quot;:395.5078235336583,&quot;left&quot;:20.582518189094664,&quot;top&quot;:105.65,&quot;width&quot;:882.6674818109053}"/>
</p:tagLst>
</file>

<file path=ppt/tags/tag118.xml><?xml version="1.0" encoding="utf-8"?>
<p:tagLst xmlns:p="http://schemas.openxmlformats.org/presentationml/2006/main">
  <p:tag name="KSO_WM_DIAGRAM_VIRTUALLY_FRAME" val="{&quot;height&quot;:395.5078235336583,&quot;left&quot;:20.582518189094664,&quot;top&quot;:105.65,&quot;width&quot;:882.6674818109053}"/>
</p:tagLst>
</file>

<file path=ppt/tags/tag119.xml><?xml version="1.0" encoding="utf-8"?>
<p:tagLst xmlns:p="http://schemas.openxmlformats.org/presentationml/2006/main">
  <p:tag name="KSO_WM_DIAGRAM_VIRTUALLY_FRAME" val="{&quot;height&quot;:395.5078235336583,&quot;left&quot;:20.582518189094664,&quot;top&quot;:105.65,&quot;width&quot;:882.6674818109053}"/>
</p:tagLst>
</file>

<file path=ppt/tags/tag12.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20.xml><?xml version="1.0" encoding="utf-8"?>
<p:tagLst xmlns:p="http://schemas.openxmlformats.org/presentationml/2006/main">
  <p:tag name="KSO_WM_DIAGRAM_VIRTUALLY_FRAME" val="{&quot;height&quot;:395.5078235336583,&quot;left&quot;:20.582518189094664,&quot;top&quot;:105.65,&quot;width&quot;:882.6674818109053}"/>
</p:tagLst>
</file>

<file path=ppt/tags/tag121.xml><?xml version="1.0" encoding="utf-8"?>
<p:tagLst xmlns:p="http://schemas.openxmlformats.org/presentationml/2006/main">
  <p:tag name="KSO_WM_DIAGRAM_VIRTUALLY_FRAME" val="{&quot;height&quot;:395.5078235336583,&quot;left&quot;:20.582518189094664,&quot;top&quot;:105.65,&quot;width&quot;:882.6674818109053}"/>
</p:tagLst>
</file>

<file path=ppt/tags/tag122.xml><?xml version="1.0" encoding="utf-8"?>
<p:tagLst xmlns:p="http://schemas.openxmlformats.org/presentationml/2006/main">
  <p:tag name="KSO_WM_DIAGRAM_VIRTUALLY_FRAME" val="{&quot;height&quot;:395.5078235336583,&quot;left&quot;:20.582518189094664,&quot;top&quot;:105.65,&quot;width&quot;:882.6674818109053}"/>
</p:tagLst>
</file>

<file path=ppt/tags/tag123.xml><?xml version="1.0" encoding="utf-8"?>
<p:tagLst xmlns:p="http://schemas.openxmlformats.org/presentationml/2006/main">
  <p:tag name="KSO_WM_DIAGRAM_VIRTUALLY_FRAME" val="{&quot;height&quot;:395.5078235336583,&quot;left&quot;:20.582518189094664,&quot;top&quot;:105.65,&quot;width&quot;:882.6674818109053}"/>
</p:tagLst>
</file>

<file path=ppt/tags/tag124.xml><?xml version="1.0" encoding="utf-8"?>
<p:tagLst xmlns:p="http://schemas.openxmlformats.org/presentationml/2006/main">
  <p:tag name="KSO_WM_DIAGRAM_VIRTUALLY_FRAME" val="{&quot;height&quot;:395.5078235336583,&quot;left&quot;:20.582518189094664,&quot;top&quot;:105.65,&quot;width&quot;:882.6674818109053}"/>
</p:tagLst>
</file>

<file path=ppt/tags/tag125.xml><?xml version="1.0" encoding="utf-8"?>
<p:tagLst xmlns:p="http://schemas.openxmlformats.org/presentationml/2006/main">
  <p:tag name="KSO_WM_DIAGRAM_VIRTUALLY_FRAME" val="{&quot;height&quot;:395.5078235336583,&quot;left&quot;:20.582518189094664,&quot;top&quot;:105.65,&quot;width&quot;:882.6674818109053}"/>
</p:tagLst>
</file>

<file path=ppt/tags/tag126.xml><?xml version="1.0" encoding="utf-8"?>
<p:tagLst xmlns:p="http://schemas.openxmlformats.org/presentationml/2006/main">
  <p:tag name="KSO_WM_DIAGRAM_VIRTUALLY_FRAME" val="{&quot;height&quot;:395.5078235336583,&quot;left&quot;:20.582518189094664,&quot;top&quot;:105.65,&quot;width&quot;:882.6674818109053}"/>
</p:tagLst>
</file>

<file path=ppt/tags/tag127.xml><?xml version="1.0" encoding="utf-8"?>
<p:tagLst xmlns:p="http://schemas.openxmlformats.org/presentationml/2006/main">
  <p:tag name="KSO_WM_DIAGRAM_VIRTUALLY_FRAME" val="{&quot;height&quot;:395.5078235336583,&quot;left&quot;:20.582518189094664,&quot;top&quot;:105.65,&quot;width&quot;:882.6674818109053}"/>
</p:tagLst>
</file>

<file path=ppt/tags/tag128.xml><?xml version="1.0" encoding="utf-8"?>
<p:tagLst xmlns:p="http://schemas.openxmlformats.org/presentationml/2006/main">
  <p:tag name="picid" val="{37bab46b-77c8-476c-bd7e-c3c443e72257}"/>
</p:tagLst>
</file>

<file path=ppt/tags/tag129.xml><?xml version="1.0" encoding="utf-8"?>
<p:tagLst xmlns:p="http://schemas.openxmlformats.org/presentationml/2006/main">
  <p:tag name="picid" val="{e539c2f1-62c8-4a0d-9f50-38d14033ef78}"/>
</p:tagLst>
</file>

<file path=ppt/tags/tag13.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30.xml><?xml version="1.0" encoding="utf-8"?>
<p:tagLst xmlns:p="http://schemas.openxmlformats.org/presentationml/2006/main">
  <p:tag name="picid" val="{37bab46b-77c8-476c-bd7e-c3c443e72257}"/>
</p:tagLst>
</file>

<file path=ppt/tags/tag131.xml><?xml version="1.0" encoding="utf-8"?>
<p:tagLst xmlns:p="http://schemas.openxmlformats.org/presentationml/2006/main">
  <p:tag name="AS_NET" val="4.0.30319.42000"/>
  <p:tag name="AS_OS" val="Microsoft Windows NT 6.2.9200.0"/>
  <p:tag name="AS_RELEASE_DATE" val="2016.09.30"/>
  <p:tag name="AS_TITLE" val="Aspose.Slides for .NET 2.0"/>
  <p:tag name="AS_VERSION" val="16.9.0.0"/>
  <p:tag name="ISPRING_PRESENTATION_TITLE" val="tukuppt"/>
  <p:tag name="commondata" val="eyJoZGlkIjoiOTNlMjQ2ZmQ4MzNjZmVmMjE5ZDZhYTVlOTQ3ODI1OGQifQ=="/>
  <p:tag name="resource_record_key" val="{&quot;70&quot;:[3314046,3314960,3314056,3314143,3320057,3312209,3314619]}"/>
</p:tagLst>
</file>

<file path=ppt/tags/tag14.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5.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6.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17.xml><?xml version="1.0" encoding="utf-8"?>
<p:tagLst xmlns:p="http://schemas.openxmlformats.org/presentationml/2006/main">
  <p:tag name="picid" val="{115c374d-9918-44d1-8b5f-af626e083c16}"/>
</p:tagLst>
</file>

<file path=ppt/tags/tag18.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19.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xml><?xml version="1.0" encoding="utf-8"?>
<p:tagLst xmlns:p="http://schemas.openxmlformats.org/presentationml/2006/main">
  <p:tag name="picid" val="{f9521f49-da62-4faf-94ad-152431af2bca}"/>
</p:tagLst>
</file>

<file path=ppt/tags/tag20.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1.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2.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3.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4.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5.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6.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7.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8.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29.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xml><?xml version="1.0" encoding="utf-8"?>
<p:tagLst xmlns:p="http://schemas.openxmlformats.org/presentationml/2006/main">
  <p:tag name="picid" val="{37bab46b-77c8-476c-bd7e-c3c443e72257}"/>
</p:tagLst>
</file>

<file path=ppt/tags/tag30.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1.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2.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3.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4.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5.xml><?xml version="1.0" encoding="utf-8"?>
<p:tagLst xmlns:p="http://schemas.openxmlformats.org/presentationml/2006/main">
  <p:tag name="KSO_WM_DIAGRAM_VIRTUALLY_FRAME" val="{&quot;height&quot;:389.3765636911386,&quot;left&quot;:20.582518189094664,&quot;top&quot;:111.78125984251969,&quot;width&quot;:882.6674818109053}"/>
</p:tagLst>
</file>

<file path=ppt/tags/tag36.xml><?xml version="1.0" encoding="utf-8"?>
<p:tagLst xmlns:p="http://schemas.openxmlformats.org/presentationml/2006/main">
  <p:tag name="picid" val="{b7392bb8-11a9-40d1-9377-65255622362d}"/>
</p:tagLst>
</file>

<file path=ppt/tags/tag37.xml><?xml version="1.0" encoding="utf-8"?>
<p:tagLst xmlns:p="http://schemas.openxmlformats.org/presentationml/2006/main">
  <p:tag name="picid" val="{2c4a1831-5cdb-4eee-8aa0-a5f6bce2ddf6}"/>
</p:tagLst>
</file>

<file path=ppt/tags/tag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1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15000000596046448,&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3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15000000596046448,&quot;colorType&quot;:1,&quot;foreColorIndex&quot;:7,&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2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25,&quot;colorType&quot;:1,&quot;foreColorIndex&quot;:6,&quot;pos&quot;:0,&quot;transparency&quot;:0},{&quot;brightness&quot;:-0.10000000149011612,&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1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3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type&quot;:0},&quot;glow&quot;:{&quot;colorType&quot;:0},&quot;line&quot;:{&quot;solidLine&quot;:{&quot;brightness&quot;:0.4000000059604645,&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7"/>
  <p:tag name="KSO_WM_DIAGRAM_USE_COLOR_VALUE" val="{&quot;color_scheme&quot;:1,&quot;color_type&quot;:1,&quot;theme_color_indexes&quot;:[5,6,5,6,5,6]}"/>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1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25,&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2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type&quot;:0},&quot;glow&quot;:{&quot;colorType&quot;:0},&quot;line&quot;:{&quot;solidLine&quot;:{&quot;brightness&quot;:0.4000000059604645,&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DIAGRAM_USE_COLOR_VALUE" val="{&quot;color_scheme&quot;:1,&quot;color_type&quot;:1,&quot;theme_color_indexes&quot;:[5,6,5,6,5,6]}"/>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3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25,&quot;colorType&quot;:1,&quot;foreColorIndex&quot;:7,&quot;pos&quot;:0,&quot;transparency&quot;:0},{&quot;brightness&quot;:0.15000000596046448,&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2*l_h_i*1_2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25,&quot;colorType&quot;:1,&quot;foreColorIndex&quot;:6,&quot;pos&quot;:0,&quot;transparency&quot;:0},{&quot;brightness&quot;:0.15000000596046448,&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4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1057_2*l_h_f*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1057_2*l_h_f*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4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1057_2*l_h_f*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5.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1057_2*l_h_a*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30000001192092896,&quot;colorType&quot;:1,&quot;foreColorIndex&quot;:7,&quot;pos&quot;:0.800000011920929,&quot;transparency&quot;:0},{&quot;brightness&quot;:0,&quot;colorType&quot;:1,&quot;foreColorIndex&quot;:7,&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5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057_2*l_h_a*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30000001192092896,&quot;colorType&quot;:1,&quot;foreColorIndex&quot;:6,&quot;pos&quot;:0.800000011920929,&quot;transparency&quot;:0},{&quot;brightness&quot;:0,&quot;colorType&quot;:1,&quot;foreColorIndex&quot;:6,&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2*l_h_x*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6*58"/>
  <p:tag name="KSO_WM_UNIT_TYPE" val="l_h_x"/>
  <p:tag name="KSO_WM_UNIT_INDEX" val="1_1_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057_2*l_h_a*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gradient&quot;:[{&quot;brightness&quot;:0.30000001192092896,&quot;colorType&quot;:1,&quot;foreColorIndex&quot;:5,&quot;pos&quot;:0.800000011920929,&quot;transparency&quot;:0},{&quot;brightness&quot;:0,&quot;colorType&quot;:1,&quot;foreColorIndex&quot;:5,&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2*l_h_x*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3*48"/>
  <p:tag name="KSO_WM_UNIT_TYPE" val="l_h_x"/>
  <p:tag name="KSO_WM_UNIT_INDEX" val="1_2_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2*l_h_x*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8*50"/>
  <p:tag name="KSO_WM_UNIT_TYPE" val="l_h_x"/>
  <p:tag name="KSO_WM_UNIT_INDEX" val="1_3_1"/>
  <p:tag name="KSO_WM_DIAGRAM_MAX_ITEMCNT" val="6"/>
  <p:tag name="KSO_WM_DIAGRAM_MIN_ITEMCNT" val="2"/>
  <p:tag name="KSO_WM_DIAGRAM_VIRTUALLY_FRAME" val="{&quot;height&quot;:366.79748535156256,&quot;left&quot;:27.75,&quot;top&quot;:86.65129669429749,&quot;width&quot;:898.1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3_2"/>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3_2"/>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4_2"/>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4_2"/>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DIAGRAM_USE_COLOR_VALUE" val="{&quot;color_scheme&quot;:1,&quot;color_type&quot;:1,&quot;theme_color_indexes&quot;:[5,6,5,6,5,6]}"/>
</p:tagLst>
</file>

<file path=ppt/tags/tag5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2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2_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DIAGRAM_USE_COLOR_VALUE" val="{&quot;color_scheme&quot;:1,&quot;color_type&quot;:1,&quot;theme_color_indexes&quot;:[5,6,5,6,5,6]}"/>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1_3"/>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TYPE" val="m_h_i"/>
  <p:tag name="KSO_WM_UNIT_INDEX" val="1_1_3"/>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6.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3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3_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1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1_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2_2"/>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2_2"/>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09_3*m_h_i*1_4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UNIT_SUBTYPE" val="d"/>
  <p:tag name="KSO_WM_UNIT_TYPE" val="m_h_i"/>
  <p:tag name="KSO_WM_UNIT_INDEX" val="1_4_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1109_3*m_h_f*1_2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264.25,&quot;left&quot;:74.2500454735944,&quot;top&quot;:137.92503937007874,&quot;width&quot;:81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4_1"/>
  <p:tag name="KSO_WM_UNIT_ID" val="diagram20231109_3*m_h_f*1_4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1109_3*m_h_f*1_1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264.25,&quot;left&quot;:74.2500454735944,&quot;top&quot;:137.92503937007874,&quot;width&quot;:811.54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1109_3*m_h_f*1_3_1"/>
  <p:tag name="KSO_WM_TEMPLATE_CATEGORY" val="diagram"/>
  <p:tag name="KSO_WM_TEMPLATE_INDEX" val="20231109"/>
  <p:tag name="KSO_WM_UNIT_LAYERLEVEL" val="1_1_1"/>
  <p:tag name="KSO_WM_TAG_VERSION" val="3.0"/>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10.40000000000003,&quot;left&quot;:74.2500454735944,&quot;top&quot;:137.92503937007874,&quot;width&quot;:822.6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109_3*m_h_a*1_2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1109_3*m_h_a*1_4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109_3*m_h_a*1_1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109_3*m_h_a*1_3_1"/>
  <p:tag name="KSO_WM_TEMPLATE_CATEGORY" val="diagram"/>
  <p:tag name="KSO_WM_TEMPLATE_INDEX" val="20231109"/>
  <p:tag name="KSO_WM_UNIT_LAYERLEVEL" val="1_1_1"/>
  <p:tag name="KSO_WM_TAG_VERSION" val="3.0"/>
  <p:tag name="KSO_WM_BEAUTIFY_FLAG" val="#wm#"/>
  <p:tag name="KSO_WM_DIAGRAM_VERSION" val="3"/>
  <p:tag name="KSO_WM_DIAGRAM_COLOR_TRICK" val="2"/>
  <p:tag name="KSO_WM_DIAGRAM_COLOR_TEXT_CAN_REMOVE" val="n"/>
  <p:tag name="KSO_WM_DIAGRAM_GROUP_CODE" val="m1-1"/>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1109_3*m_h_i*1_1_2"/>
  <p:tag name="KSO_WM_TEMPLATE_CATEGORY" val="diagram"/>
  <p:tag name="KSO_WM_TEMPLATE_INDEX" val="20231109"/>
  <p:tag name="KSO_WM_UNIT_LAYERLEVEL" val="1_1_1"/>
  <p:tag name="KSO_WM_TAG_VERSION" val="3.0"/>
  <p:tag name="KSO_WM_BEAUTIFY_FLAG" val="#wm#"/>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31109_3*m_h_i*1_4_3"/>
  <p:tag name="KSO_WM_TEMPLATE_CATEGORY" val="diagram"/>
  <p:tag name="KSO_WM_TEMPLATE_INDEX" val="20231109"/>
  <p:tag name="KSO_WM_UNIT_LAYERLEVEL" val="1_1_1"/>
  <p:tag name="KSO_WM_TAG_VERSION" val="3.0"/>
  <p:tag name="KSO_WM_BEAUTIFY_FLAG" val="#wm#"/>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gradient&quot;:[{&quot;brightness&quot;:0.15000000596046448,&quot;colorType&quot;:1,&quot;foreColorIndex&quot;:6,&quot;pos&quot;:1,&quot;transparency&quot;:0},{&quot;brightness&quot;:0,&quot;colorType&quot;:1,&quot;foreColorIndex&quot;:6,&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1109_3*m_h_i*1_2_3"/>
  <p:tag name="KSO_WM_TEMPLATE_CATEGORY" val="diagram"/>
  <p:tag name="KSO_WM_TEMPLATE_INDEX" val="20231109"/>
  <p:tag name="KSO_WM_UNIT_LAYERLEVEL" val="1_1_1"/>
  <p:tag name="KSO_WM_TAG_VERSION" val="3.0"/>
  <p:tag name="KSO_WM_BEAUTIFY_FLAG" val="#wm#"/>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gradient&quot;:[{&quot;brightness&quot;:0.15000000596046448,&quot;colorType&quot;:1,&quot;foreColorIndex&quot;:6,&quot;pos&quot;:1,&quot;transparency&quot;:0},{&quot;brightness&quot;:0,&quot;colorType&quot;:1,&quot;foreColorIndex&quot;:6,&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31109_3*m_h_i*1_3_3"/>
  <p:tag name="KSO_WM_TEMPLATE_CATEGORY" val="diagram"/>
  <p:tag name="KSO_WM_TEMPLATE_INDEX" val="20231109"/>
  <p:tag name="KSO_WM_UNIT_LAYERLEVEL" val="1_1_1"/>
  <p:tag name="KSO_WM_TAG_VERSION" val="3.0"/>
  <p:tag name="KSO_WM_BEAUTIFY_FLAG" val="#wm#"/>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31109_3*m_h_i*1_1_4"/>
  <p:tag name="KSO_WM_TEMPLATE_CATEGORY" val="diagram"/>
  <p:tag name="KSO_WM_TEMPLATE_INDEX" val="20231109"/>
  <p:tag name="KSO_WM_UNIT_LAYERLEVEL" val="1_1_1"/>
  <p:tag name="KSO_WM_TAG_VERSION" val="3.0"/>
  <p:tag name="KSO_WM_BEAUTIFY_FLAG" val="#wm#"/>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gradient&quot;:[{&quot;brightness&quot;:0.15000000596046448,&quot;colorType&quot;:1,&quot;foreColorIndex&quot;:5,&quot;pos&quot;:1,&quot;transparency&quot;:0},{&quot;brightness&quot;:0,&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231109_3*m_h_i*1_4_4"/>
  <p:tag name="KSO_WM_TEMPLATE_CATEGORY" val="diagram"/>
  <p:tag name="KSO_WM_TEMPLATE_INDEX" val="20231109"/>
  <p:tag name="KSO_WM_UNIT_LAYERLEVEL" val="1_1_1"/>
  <p:tag name="KSO_WM_TAG_VERSION" val="3.0"/>
  <p:tag name="KSO_WM_BEAUTIFY_FLAG" val="#wm#"/>
  <p:tag name="KSO_WM_DIAGRAM_MAX_ITEMCNT" val="6"/>
  <p:tag name="KSO_WM_DIAGRAM_MIN_ITEMCNT" val="2"/>
  <p:tag name="KSO_WM_DIAGRAM_VIRTUALLY_FRAME" val="{&quot;height&quot;:315.70000000000005,&quot;left&quot;:74.2500454735944,&quot;top&quot;:132.62503937007872,&quot;width&quot;:822.6999877929687}"/>
  <p:tag name="KSO_WM_DIAGRAM_COLOR_MATCH_VALUE" val="{&quot;shape&quot;:{&quot;fill&quot;:{&quot;gradient&quot;:[{&quot;brightness&quot;:0.15000000596046448,&quot;colorType&quot;:1,&quot;foreColorIndex&quot;:6,&quot;pos&quot;:1,&quot;transparency&quot;:0},{&quot;brightness&quot;:0,&quot;colorType&quot;:1,&quot;foreColorIndex&quot;:6,&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picid" val="{37bab46b-77c8-476c-bd7e-c3c443e72257}"/>
</p:tagLst>
</file>

<file path=ppt/tags/tag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270_2*l_h_f*1_2_1"/>
  <p:tag name="KSO_WM_TEMPLATE_CATEGORY" val="diagram"/>
  <p:tag name="KSO_WM_TEMPLATE_INDEX" val="20231270"/>
  <p:tag name="KSO_WM_UNIT_LAYERLEVEL" val="1_1_1"/>
  <p:tag name="KSO_WM_TAG_VERSION" val="3.0"/>
  <p:tag name="KSO_WM_BEAUTIFY_FLAG" val="#wm#"/>
  <p:tag name="KSO_WM_UNIT_TEXT_FILL_FORE_SCHEMECOLOR_INDEX_BRIGHTNESS" val="0.3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9.6249938964844,&quot;left&quot;:37.97503937007873,&quot;top&quot;:93.8,&quot;width&quot;:937.6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DIAGRAM_VIRTUALLY_FRAME" val="{&quot;height&quot;:228.87858267716533,&quot;left&quot;:37.829842519685045,&quot;top&quot;:221.72960629921258,&quot;width&quot;:853.1137795275592}"/>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270_2*l_h_a*1_2_1"/>
  <p:tag name="KSO_WM_TEMPLATE_CATEGORY" val="diagram"/>
  <p:tag name="KSO_WM_TEMPLATE_INDEX" val="2023127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9.6249938964844,&quot;left&quot;:37.97503937007873,&quot;top&quot;:93.8,&quot;width&quot;:937.6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270_2*l_h_i*1_2_1"/>
  <p:tag name="KSO_WM_TEMPLATE_CATEGORY" val="diagram"/>
  <p:tag name="KSO_WM_TEMPLATE_INDEX" val="20231270"/>
  <p:tag name="KSO_WM_UNIT_LAYERLEVEL" val="1_1_1"/>
  <p:tag name="KSO_WM_TAG_VERSION" val="3.0"/>
  <p:tag name="KSO_WM_DIAGRAM_MAX_ITEMCNT" val="4"/>
  <p:tag name="KSO_WM_DIAGRAM_MIN_ITEMCNT" val="2"/>
  <p:tag name="KSO_WM_DIAGRAM_VIRTUALLY_FRAME" val="{&quot;height&quot;:379.6249938964844,&quot;left&quot;:37.97503937007873,&quot;top&quot;:93.8,&quot;width&quot;:937.67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270_2*l_h_i*1_2_2"/>
  <p:tag name="KSO_WM_TEMPLATE_CATEGORY" val="diagram"/>
  <p:tag name="KSO_WM_TEMPLATE_INDEX" val="20231270"/>
  <p:tag name="KSO_WM_UNIT_LAYERLEVEL" val="1_1_1"/>
  <p:tag name="KSO_WM_TAG_VERSION" val="3.0"/>
  <p:tag name="KSO_WM_DIAGRAM_MAX_ITEMCNT" val="4"/>
  <p:tag name="KSO_WM_DIAGRAM_MIN_ITEMCNT" val="2"/>
  <p:tag name="KSO_WM_DIAGRAM_VIRTUALLY_FRAME" val="{&quot;height&quot;:379.6249938964844,&quot;left&quot;:37.97503937007873,&quot;top&quot;:93.8,&quot;width&quot;:937.6749606299212}"/>
  <p:tag name="KSO_WM_DIAGRAM_COLOR_MATCH_VALUE" val="{&quot;shape&quot;:{&quot;fill&quot;:{&quot;type&quot;:0},&quot;glow&quot;:{&quot;colorType&quot;:0},&quot;line&quot;:{&quot;gradient&quot;:[{&quot;brightness&quot;:0.800000011920929,&quot;colorType&quot;:1,&quot;foreColorIndex&quot;:5,&quot;pos&quot;:0,&quot;transparency&quot;:0},{&quot;brightness&quot;:0,&quot;colorType&quot;:1,&quot;foreColorIndex&quot;:5,&quot;pos&quot;:1,&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83.xml><?xml version="1.0" encoding="utf-8"?>
<p:tagLst xmlns:p="http://schemas.openxmlformats.org/presentationml/2006/main">
  <p:tag name="KSO_WM_DIAGRAM_VERSION" val="3"/>
  <p:tag name="KSO_WM_DIAGRAM_COLOR_TRICK" val="1"/>
  <p:tag name="KSO_WM_DIAGRAM_COLOR_TEXT_CAN_REMOVE" val="n"/>
  <p:tag name="KSO_WM_UNIT_VALUE" val="40*3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270_2*l_h_x*1_2_1"/>
  <p:tag name="KSO_WM_TEMPLATE_CATEGORY" val="diagram"/>
  <p:tag name="KSO_WM_TEMPLATE_INDEX" val="20231270"/>
  <p:tag name="KSO_WM_UNIT_LAYERLEVEL" val="1_1_1"/>
  <p:tag name="KSO_WM_TAG_VERSION" val="3.0"/>
  <p:tag name="KSO_WM_BEAUTIFY_FLAG" val="#wm#"/>
  <p:tag name="KSO_WM_DIAGRAM_MAX_ITEMCNT" val="4"/>
  <p:tag name="KSO_WM_DIAGRAM_MIN_ITEMCNT" val="2"/>
  <p:tag name="KSO_WM_DIAGRAM_VIRTUALLY_FRAME" val="{&quot;height&quot;:379.6249938964844,&quot;left&quot;:37.97503937007873,&quot;top&quot;:93.8,&quot;width&quot;:937.67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270_2*l_h_f*1_3_1"/>
  <p:tag name="KSO_WM_TEMPLATE_CATEGORY" val="diagram"/>
  <p:tag name="KSO_WM_TEMPLATE_INDEX" val="20231270"/>
  <p:tag name="KSO_WM_UNIT_LAYERLEVEL" val="1_1_1"/>
  <p:tag name="KSO_WM_TAG_VERSION" val="3.0"/>
  <p:tag name="KSO_WM_BEAUTIFY_FLAG" val="#wm#"/>
  <p:tag name="KSO_WM_UNIT_TEXT_FILL_FORE_SCHEMECOLOR_INDEX_BRIGHTNESS" val="0.3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9.6249938964844,&quot;left&quot;:50.82503937007878,&quot;top&quot;:93.8,&quot;width&quot;:924.8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270_2*l_h_a*1_3_1"/>
  <p:tag name="KSO_WM_TEMPLATE_CATEGORY" val="diagram"/>
  <p:tag name="KSO_WM_TEMPLATE_INDEX" val="2023127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9.6249938964844,&quot;left&quot;:50.82503937007878,&quot;top&quot;:93.8,&quot;width&quot;:924.8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270_2*l_h_i*1_3_1"/>
  <p:tag name="KSO_WM_TEMPLATE_CATEGORY" val="diagram"/>
  <p:tag name="KSO_WM_TEMPLATE_INDEX" val="20231270"/>
  <p:tag name="KSO_WM_UNIT_LAYERLEVEL" val="1_1_1"/>
  <p:tag name="KSO_WM_TAG_VERSION" val="3.0"/>
  <p:tag name="KSO_WM_DIAGRAM_MAX_ITEMCNT" val="4"/>
  <p:tag name="KSO_WM_DIAGRAM_MIN_ITEMCNT" val="2"/>
  <p:tag name="KSO_WM_DIAGRAM_VIRTUALLY_FRAME" val="{&quot;height&quot;:379.6249938964844,&quot;left&quot;:50.82503937007878,&quot;top&quot;:93.8,&quot;width&quot;:924.82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270_2*l_h_i*1_3_2"/>
  <p:tag name="KSO_WM_TEMPLATE_CATEGORY" val="diagram"/>
  <p:tag name="KSO_WM_TEMPLATE_INDEX" val="20231270"/>
  <p:tag name="KSO_WM_UNIT_LAYERLEVEL" val="1_1_1"/>
  <p:tag name="KSO_WM_TAG_VERSION" val="3.0"/>
  <p:tag name="KSO_WM_DIAGRAM_MAX_ITEMCNT" val="4"/>
  <p:tag name="KSO_WM_DIAGRAM_MIN_ITEMCNT" val="2"/>
  <p:tag name="KSO_WM_DIAGRAM_VIRTUALLY_FRAME" val="{&quot;height&quot;:379.6249938964844,&quot;left&quot;:50.82503937007878,&quot;top&quot;:93.8,&quot;width&quot;:924.8249606299212}"/>
  <p:tag name="KSO_WM_DIAGRAM_COLOR_MATCH_VALUE" val="{&quot;shape&quot;:{&quot;fill&quot;:{&quot;type&quot;:0},&quot;glow&quot;:{&quot;colorType&quot;:0},&quot;line&quot;:{&quot;gradient&quot;:[{&quot;brightness&quot;:0.800000011920929,&quot;colorType&quot;:1,&quot;foreColorIndex&quot;:5,&quot;pos&quot;:0,&quot;transparency&quot;:0},{&quot;brightness&quot;:0,&quot;colorType&quot;:1,&quot;foreColorIndex&quot;:5,&quot;pos&quot;:1,&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88.xml><?xml version="1.0" encoding="utf-8"?>
<p:tagLst xmlns:p="http://schemas.openxmlformats.org/presentationml/2006/main">
  <p:tag name="KSO_WM_DIAGRAM_VERSION" val="3"/>
  <p:tag name="KSO_WM_DIAGRAM_COLOR_TRICK" val="1"/>
  <p:tag name="KSO_WM_DIAGRAM_COLOR_TEXT_CAN_REMOVE" val="n"/>
  <p:tag name="KSO_WM_UNIT_VALUE" val="40*37"/>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1270_2*l_h_x*1_3_1"/>
  <p:tag name="KSO_WM_TEMPLATE_CATEGORY" val="diagram"/>
  <p:tag name="KSO_WM_TEMPLATE_INDEX" val="20231270"/>
  <p:tag name="KSO_WM_UNIT_LAYERLEVEL" val="1_1_1"/>
  <p:tag name="KSO_WM_TAG_VERSION" val="3.0"/>
  <p:tag name="KSO_WM_BEAUTIFY_FLAG" val="#wm#"/>
  <p:tag name="KSO_WM_DIAGRAM_MAX_ITEMCNT" val="4"/>
  <p:tag name="KSO_WM_DIAGRAM_MIN_ITEMCNT" val="2"/>
  <p:tag name="KSO_WM_DIAGRAM_VIRTUALLY_FRAME" val="{&quot;height&quot;:379.6249938964844,&quot;left&quot;:50.82503937007878,&quot;top&quot;:93.8,&quot;width&quot;:924.82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270_2*l_h_f*1_1_1"/>
  <p:tag name="KSO_WM_TEMPLATE_CATEGORY" val="diagram"/>
  <p:tag name="KSO_WM_TEMPLATE_INDEX" val="20231270"/>
  <p:tag name="KSO_WM_UNIT_LAYERLEVEL" val="1_1_1"/>
  <p:tag name="KSO_WM_TAG_VERSION" val="3.0"/>
  <p:tag name="KSO_WM_BEAUTIFY_FLAG" val="#wm#"/>
  <p:tag name="KSO_WM_UNIT_TEXT_FILL_FORE_SCHEMECOLOR_INDEX_BRIGHTNESS" val="0.3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9.6249938964844,&quot;left&quot;:48.725039370078775,&quot;top&quot;:93.8,&quot;width&quot;:926.9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9.xml><?xml version="1.0" encoding="utf-8"?>
<p:tagLst xmlns:p="http://schemas.openxmlformats.org/presentationml/2006/main">
  <p:tag name="KSO_WM_DIAGRAM_VIRTUALLY_FRAME" val="{&quot;height&quot;:189.17858267716534,&quot;left&quot;:37.829842519685045,&quot;top&quot;:261.4296062992126,&quot;width&quot;:853.1137795275592}"/>
</p:tagLst>
</file>

<file path=ppt/tags/tag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270_2*l_h_a*1_1_1"/>
  <p:tag name="KSO_WM_TEMPLATE_CATEGORY" val="diagram"/>
  <p:tag name="KSO_WM_TEMPLATE_INDEX" val="2023127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9.6249938964844,&quot;left&quot;:48.725039370078775,&quot;top&quot;:93.8,&quot;width&quot;:926.9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9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270_2*l_h_i*1_1_1"/>
  <p:tag name="KSO_WM_TEMPLATE_CATEGORY" val="diagram"/>
  <p:tag name="KSO_WM_TEMPLATE_INDEX" val="20231270"/>
  <p:tag name="KSO_WM_UNIT_LAYERLEVEL" val="1_1_1"/>
  <p:tag name="KSO_WM_TAG_VERSION" val="3.0"/>
  <p:tag name="KSO_WM_DIAGRAM_MAX_ITEMCNT" val="4"/>
  <p:tag name="KSO_WM_DIAGRAM_MIN_ITEMCNT" val="2"/>
  <p:tag name="KSO_WM_DIAGRAM_VIRTUALLY_FRAME" val="{&quot;height&quot;:379.6249938964844,&quot;left&quot;:48.725039370078775,&quot;top&quot;:93.8,&quot;width&quot;:926.92496062992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270_2*l_h_i*1_1_2"/>
  <p:tag name="KSO_WM_TEMPLATE_CATEGORY" val="diagram"/>
  <p:tag name="KSO_WM_TEMPLATE_INDEX" val="20231270"/>
  <p:tag name="KSO_WM_UNIT_LAYERLEVEL" val="1_1_1"/>
  <p:tag name="KSO_WM_TAG_VERSION" val="3.0"/>
  <p:tag name="KSO_WM_DIAGRAM_MAX_ITEMCNT" val="4"/>
  <p:tag name="KSO_WM_DIAGRAM_MIN_ITEMCNT" val="2"/>
  <p:tag name="KSO_WM_DIAGRAM_VIRTUALLY_FRAME" val="{&quot;height&quot;:379.6249938964844,&quot;left&quot;:48.725039370078775,&quot;top&quot;:93.8,&quot;width&quot;:926.9249606299212}"/>
  <p:tag name="KSO_WM_DIAGRAM_COLOR_MATCH_VALUE" val="{&quot;shape&quot;:{&quot;fill&quot;:{&quot;type&quot;:0},&quot;glow&quot;:{&quot;colorType&quot;:0},&quot;line&quot;:{&quot;gradient&quot;:[{&quot;brightness&quot;:0.800000011920929,&quot;colorType&quot;:1,&quot;foreColorIndex&quot;:5,&quot;pos&quot;:0,&quot;transparency&quot;:0},{&quot;brightness&quot;:0,&quot;colorType&quot;:1,&quot;foreColorIndex&quot;:5,&quot;pos&quot;:1,&quot;transparency&quot;:0.5}],&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93.xml><?xml version="1.0" encoding="utf-8"?>
<p:tagLst xmlns:p="http://schemas.openxmlformats.org/presentationml/2006/main">
  <p:tag name="KSO_WM_DIAGRAM_VERSION" val="3"/>
  <p:tag name="KSO_WM_DIAGRAM_COLOR_TRICK" val="1"/>
  <p:tag name="KSO_WM_DIAGRAM_COLOR_TEXT_CAN_REMOVE" val="n"/>
  <p:tag name="KSO_WM_UNIT_VALUE" val="41*4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270_2*l_h_x*1_1_1"/>
  <p:tag name="KSO_WM_TEMPLATE_CATEGORY" val="diagram"/>
  <p:tag name="KSO_WM_TEMPLATE_INDEX" val="20231270"/>
  <p:tag name="KSO_WM_UNIT_LAYERLEVEL" val="1_1_1"/>
  <p:tag name="KSO_WM_TAG_VERSION" val="3.0"/>
  <p:tag name="KSO_WM_BEAUTIFY_FLAG" val="#wm#"/>
  <p:tag name="KSO_WM_DIAGRAM_MAX_ITEMCNT" val="4"/>
  <p:tag name="KSO_WM_DIAGRAM_MIN_ITEMCNT" val="2"/>
  <p:tag name="KSO_WM_DIAGRAM_VIRTUALLY_FRAME" val="{&quot;height&quot;:379.6249938964844,&quot;left&quot;:48.725039370078775,&quot;top&quot;:93.8,&quot;width&quot;:926.92496062992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4.xml><?xml version="1.0" encoding="utf-8"?>
<p:tagLst xmlns:p="http://schemas.openxmlformats.org/presentationml/2006/main">
  <p:tag name="KSO_WM_DIAGRAM_VIRTUALLY_FRAME" val="{&quot;height&quot;:277.6,&quot;left&quot;:249.45,&quot;top&quot;:132.95,&quot;width&quot;:643.05}"/>
</p:tagLst>
</file>

<file path=ppt/tags/tag95.xml><?xml version="1.0" encoding="utf-8"?>
<p:tagLst xmlns:p="http://schemas.openxmlformats.org/presentationml/2006/main">
  <p:tag name="KSO_WM_DIAGRAM_VIRTUALLY_FRAME" val="{&quot;height&quot;:277.6,&quot;left&quot;:249.45,&quot;top&quot;:132.95,&quot;width&quot;:643.05}"/>
</p:tagLst>
</file>

<file path=ppt/tags/tag96.xml><?xml version="1.0" encoding="utf-8"?>
<p:tagLst xmlns:p="http://schemas.openxmlformats.org/presentationml/2006/main">
  <p:tag name="KSO_WM_DIAGRAM_VIRTUALLY_FRAME" val="{&quot;height&quot;:277.6,&quot;left&quot;:249.45,&quot;top&quot;:132.95,&quot;width&quot;:643.05}"/>
</p:tagLst>
</file>

<file path=ppt/tags/tag97.xml><?xml version="1.0" encoding="utf-8"?>
<p:tagLst xmlns:p="http://schemas.openxmlformats.org/presentationml/2006/main">
  <p:tag name="KSO_WM_DIAGRAM_VIRTUALLY_FRAME" val="{&quot;height&quot;:277.6,&quot;left&quot;:249.45,&quot;top&quot;:132.95,&quot;width&quot;:643.05}"/>
</p:tagLst>
</file>

<file path=ppt/tags/tag98.xml><?xml version="1.0" encoding="utf-8"?>
<p:tagLst xmlns:p="http://schemas.openxmlformats.org/presentationml/2006/main">
  <p:tag name="picid" val="{37bab46b-77c8-476c-bd7e-c3c443e72257}"/>
</p:tagLst>
</file>

<file path=ppt/tags/tag99.xml><?xml version="1.0" encoding="utf-8"?>
<p:tagLst xmlns:p="http://schemas.openxmlformats.org/presentationml/2006/main">
  <p:tag name="picid" val="{2c4a1831-5cdb-4eee-8aa0-a5f6bce2ddf6}"/>
</p:tagLst>
</file>

<file path=ppt/theme/theme1.xml><?xml version="1.0" encoding="utf-8"?>
<a:theme xmlns:a="http://schemas.openxmlformats.org/drawingml/2006/main" name="Office 主题">
  <a:themeElements>
    <a:clrScheme name="自定义 297">
      <a:dk1>
        <a:sysClr val="windowText" lastClr="000000"/>
      </a:dk1>
      <a:lt1>
        <a:sysClr val="window" lastClr="FFFFFF"/>
      </a:lt1>
      <a:dk2>
        <a:srgbClr val="44546A"/>
      </a:dk2>
      <a:lt2>
        <a:srgbClr val="E7E6E6"/>
      </a:lt2>
      <a:accent1>
        <a:srgbClr val="C00000"/>
      </a:accent1>
      <a:accent2>
        <a:srgbClr val="FF0000"/>
      </a:accent2>
      <a:accent3>
        <a:srgbClr val="7F7F7F"/>
      </a:accent3>
      <a:accent4>
        <a:srgbClr val="C00000"/>
      </a:accent4>
      <a:accent5>
        <a:srgbClr val="FF0000"/>
      </a:accent5>
      <a:accent6>
        <a:srgbClr val="7F7F7F"/>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97">
      <a:dk1>
        <a:sysClr val="windowText" lastClr="000000"/>
      </a:dk1>
      <a:lt1>
        <a:sysClr val="window" lastClr="FFFFFF"/>
      </a:lt1>
      <a:dk2>
        <a:srgbClr val="44546A"/>
      </a:dk2>
      <a:lt2>
        <a:srgbClr val="E7E6E6"/>
      </a:lt2>
      <a:accent1>
        <a:srgbClr val="C00000"/>
      </a:accent1>
      <a:accent2>
        <a:srgbClr val="FF0000"/>
      </a:accent2>
      <a:accent3>
        <a:srgbClr val="7F7F7F"/>
      </a:accent3>
      <a:accent4>
        <a:srgbClr val="C00000"/>
      </a:accent4>
      <a:accent5>
        <a:srgbClr val="FF0000"/>
      </a:accent5>
      <a:accent6>
        <a:srgbClr val="7F7F7F"/>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www.v5ppt.com</Template>
  <TotalTime>0</TotalTime>
  <Words>4130</Words>
  <Application>WPS 演示</Application>
  <PresentationFormat>宽屏</PresentationFormat>
  <Paragraphs>304</Paragraphs>
  <Slides>30</Slides>
  <Notes>36</Notes>
  <HiddenSlides>0</HiddenSlides>
  <MMClips>3</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30</vt:i4>
      </vt:variant>
    </vt:vector>
  </HeadingPairs>
  <TitlesOfParts>
    <vt:vector size="45" baseType="lpstr">
      <vt:lpstr>Arial</vt:lpstr>
      <vt:lpstr>宋体</vt:lpstr>
      <vt:lpstr>Wingdings</vt:lpstr>
      <vt:lpstr>华文隶书</vt:lpstr>
      <vt:lpstr>微软雅黑</vt:lpstr>
      <vt:lpstr>Times New Roman</vt:lpstr>
      <vt:lpstr>Impact</vt:lpstr>
      <vt:lpstr>Wingdings</vt:lpstr>
      <vt:lpstr>Open Sans</vt:lpstr>
      <vt:lpstr>Segoe Print</vt:lpstr>
      <vt:lpstr>Arial Unicode MS</vt:lpstr>
      <vt:lpstr>Calibri</vt:lpstr>
      <vt:lpstr>汉仪太极体简</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苏州珀菲科特网络科技有限公司</Company>
  <LinksUpToDate>false</LinksUpToDate>
  <SharedDoc>false</SharedDoc>
  <HyperlinksChanged>false</HyperlinksChanged>
  <AppVersion>14.0000</AppVersion>
  <Manager>www.v5ppt.com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www.v5ppt.com</dc:title>
  <dc:creator>www.v5ppt.com</dc:creator>
  <cp:keywords>更多精品文档，请访问www.v5ppt.com</cp:keywords>
  <dc:description>更多精品文档，请访问www.v5ppt.com</dc:description>
  <dc:subject>www.v5ppt.com</dc:subject>
  <cp:category>www.v5ppt.com</cp:category>
  <cp:lastModifiedBy>qzuser</cp:lastModifiedBy>
  <cp:revision>30</cp:revision>
  <dcterms:created xsi:type="dcterms:W3CDTF">2016-11-02T12:56:00Z</dcterms:created>
  <dcterms:modified xsi:type="dcterms:W3CDTF">2024-10-22T07:20:04Z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7B8960224C904E03A08FA879E7F02A86_12</vt:lpwstr>
  </property>
  <property fmtid="{D5CDD505-2E9C-101B-9397-08002B2CF9AE}" pid="3" name="KSOProductBuildVer">
    <vt:lpwstr>2052-12.1.0.18276</vt:lpwstr>
  </property>
</Properties>
</file>