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287000" cy="74168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6.jpeg"/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image" Target="../media/image38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4.jpeg"/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image" Target="../media/image41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7.jpeg"/><Relationship Id="rId3" Type="http://schemas.openxmlformats.org/officeDocument/2006/relationships/image" Target="../media/image36.jpeg"/><Relationship Id="rId2" Type="http://schemas.openxmlformats.org/officeDocument/2006/relationships/image" Target="../media/image46.jpeg"/><Relationship Id="rId1" Type="http://schemas.openxmlformats.org/officeDocument/2006/relationships/image" Target="../media/image4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6.jpeg"/><Relationship Id="rId1" Type="http://schemas.openxmlformats.org/officeDocument/2006/relationships/image" Target="../media/image4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slide" Target="slide12.xml"/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jpeg"/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2.jpeg"/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31.jpeg"/><Relationship Id="rId8" Type="http://schemas.openxmlformats.org/officeDocument/2006/relationships/image" Target="../media/image30.jpeg"/><Relationship Id="rId7" Type="http://schemas.openxmlformats.org/officeDocument/2006/relationships/image" Target="../media/image29.jpeg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32.jpeg"/><Relationship Id="rId1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32.jpeg"/><Relationship Id="rId4" Type="http://schemas.openxmlformats.org/officeDocument/2006/relationships/image" Target="../media/image36.jpeg"/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0287000" cy="7416800"/>
          </a:xfrm>
          <a:prstGeom prst="rect">
            <a:avLst/>
          </a:prstGeom>
        </p:spPr>
      </p:pic>
      <p:sp>
        <p:nvSpPr>
          <p:cNvPr id="3" name="textbox 2"/>
          <p:cNvSpPr/>
          <p:nvPr/>
        </p:nvSpPr>
        <p:spPr>
          <a:xfrm>
            <a:off x="6156209" y="4154239"/>
            <a:ext cx="3636009" cy="22948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950720" algn="l" rtl="0" eaLnBrk="0">
              <a:lnSpc>
                <a:spcPct val="98000"/>
              </a:lnSpc>
            </a:pPr>
            <a:r>
              <a:rPr sz="2300" b="1" kern="0" spc="100" dirty="0">
                <a:solidFill>
                  <a:srgbClr val="EC008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遏制艾滋</a:t>
            </a:r>
            <a:endParaRPr lang="en-US" altLang="en-US" sz="2300" dirty="0"/>
          </a:p>
          <a:p>
            <a:pPr algn="r" rtl="0" eaLnBrk="0">
              <a:lnSpc>
                <a:spcPct val="98000"/>
              </a:lnSpc>
              <a:spcBef>
                <a:spcPts val="1380"/>
              </a:spcBef>
            </a:pPr>
            <a:r>
              <a:rPr sz="2300" b="1" kern="0" spc="-70" dirty="0">
                <a:solidFill>
                  <a:srgbClr val="EC008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行动起采</a:t>
            </a:r>
            <a:r>
              <a:rPr sz="2300" kern="0" spc="50" dirty="0">
                <a:solidFill>
                  <a:srgbClr val="EC008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2300" b="1" kern="0" spc="-70" dirty="0">
                <a:solidFill>
                  <a:srgbClr val="EC008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履行预谣</a:t>
            </a:r>
            <a:endParaRPr lang="en-US" altLang="en-US" sz="2300" dirty="0"/>
          </a:p>
          <a:p>
            <a:pPr marL="718820" algn="l" rtl="0" eaLnBrk="0">
              <a:lnSpc>
                <a:spcPct val="98000"/>
              </a:lnSpc>
              <a:spcBef>
                <a:spcPts val="560"/>
              </a:spcBef>
            </a:pPr>
            <a:r>
              <a:rPr sz="2300" b="1" kern="0" spc="-110" dirty="0">
                <a:solidFill>
                  <a:srgbClr val="FBD1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同“雪”艾滋返进</a:t>
            </a:r>
            <a:endParaRPr lang="en-US" altLang="en-US" sz="2300" dirty="0"/>
          </a:p>
          <a:p>
            <a:pPr algn="l" rtl="0" eaLnBrk="0">
              <a:lnSpc>
                <a:spcPct val="111000"/>
              </a:lnSpc>
            </a:pPr>
            <a:endParaRPr lang="en-US" altLang="en-US" sz="1000" dirty="0"/>
          </a:p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algn="l" rtl="0" eaLnBrk="0">
              <a:lnSpc>
                <a:spcPct val="107000"/>
              </a:lnSpc>
            </a:pPr>
            <a:endParaRPr lang="en-US" altLang="en-US" sz="400" dirty="0"/>
          </a:p>
          <a:p>
            <a:pPr marL="12700" algn="l" rtl="0" eaLnBrk="0">
              <a:lnSpc>
                <a:spcPct val="95000"/>
              </a:lnSpc>
            </a:pPr>
            <a:r>
              <a:rPr lang="zh-CN" sz="1700" b="1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乌海市海南区</a:t>
            </a:r>
            <a:r>
              <a:rPr sz="1700" b="1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疾病预防控制中心</a:t>
            </a:r>
            <a:endParaRPr lang="en-US" altLang="en-US" sz="1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235159" y="4959317"/>
            <a:ext cx="2667007" cy="23431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5524530" y="3270215"/>
            <a:ext cx="1346156" cy="22987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206766" y="12682"/>
            <a:ext cx="1866884" cy="1638296"/>
          </a:xfrm>
          <a:prstGeom prst="rect">
            <a:avLst/>
          </a:prstGeom>
        </p:spPr>
      </p:pic>
      <p:sp>
        <p:nvSpPr>
          <p:cNvPr id="7" name="textbox 6"/>
          <p:cNvSpPr/>
          <p:nvPr/>
        </p:nvSpPr>
        <p:spPr>
          <a:xfrm>
            <a:off x="5719266" y="1278827"/>
            <a:ext cx="3689984" cy="3651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2300" b="1" kern="0" spc="310" dirty="0">
                <a:solidFill>
                  <a:srgbClr val="FDCA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预防艾滋病性病知识手册</a:t>
            </a:r>
            <a:endParaRPr lang="en-US" altLang="en-US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6972321" y="2044663"/>
            <a:ext cx="787367" cy="77475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1"/>
          <p:cNvSpPr/>
          <p:nvPr/>
        </p:nvSpPr>
        <p:spPr>
          <a:xfrm>
            <a:off x="5657802" y="1290268"/>
            <a:ext cx="3957320" cy="50114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85090" algn="l" rtl="0" eaLnBrk="0">
              <a:lnSpc>
                <a:spcPct val="95000"/>
              </a:lnSpc>
            </a:pPr>
            <a:r>
              <a:rPr sz="1400" b="1" kern="0" spc="160" dirty="0">
                <a:solidFill>
                  <a:srgbClr val="CE0D14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(九)艾滋病自愿咨询检测</a:t>
            </a:r>
            <a:endParaRPr lang="en-US" altLang="en-US" sz="1400" dirty="0"/>
          </a:p>
          <a:p>
            <a:pPr marL="361950" algn="l" rtl="0" eaLnBrk="0">
              <a:lnSpc>
                <a:spcPct val="85000"/>
              </a:lnSpc>
              <a:spcBef>
                <a:spcPts val="1170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国家实施免费艾滋病自愿咨询检测，人人都可</a:t>
            </a:r>
            <a:endParaRPr lang="en-US" altLang="en-US" sz="1400" dirty="0"/>
          </a:p>
          <a:p>
            <a:pPr marL="12700" algn="just" rtl="0" eaLnBrk="0">
              <a:lnSpc>
                <a:spcPct val="153000"/>
              </a:lnSpc>
              <a:spcBef>
                <a:spcPts val="5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享受免费、保密的艾滋病咨询和初筛检测服务。需</a:t>
            </a: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做检测的人群：</a:t>
            </a:r>
            <a:endParaRPr lang="en-US" altLang="en-US" sz="1400" dirty="0"/>
          </a:p>
          <a:p>
            <a:pPr marL="361950" algn="l" rtl="0" eaLnBrk="0">
              <a:lnSpc>
                <a:spcPct val="96000"/>
              </a:lnSpc>
              <a:spcBef>
                <a:spcPts val="1150"/>
              </a:spcBef>
            </a:pPr>
            <a:r>
              <a:rPr sz="14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有过不安全性行为者(如婚外性行为、多性</a:t>
            </a:r>
            <a:endParaRPr lang="en-US" altLang="en-US" sz="1400" dirty="0"/>
          </a:p>
          <a:p>
            <a:pPr marL="12700" algn="l" rtl="0" eaLnBrk="0">
              <a:lnSpc>
                <a:spcPct val="90000"/>
              </a:lnSpc>
              <a:spcBef>
                <a:spcPts val="840"/>
              </a:spcBef>
            </a:pPr>
            <a:r>
              <a:rPr sz="1300" kern="0" spc="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伴、男男同性性行为等);与</a:t>
            </a: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他人共用注射器静脉</a:t>
            </a:r>
            <a:endParaRPr lang="en-US" altLang="en-US" sz="1300" dirty="0"/>
          </a:p>
          <a:p>
            <a:pPr marL="12700" indent="3797300" algn="l" rtl="0" eaLnBrk="0">
              <a:lnSpc>
                <a:spcPct val="121000"/>
              </a:lnSpc>
              <a:spcBef>
                <a:spcPts val="30"/>
              </a:spcBef>
            </a:pP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注射吸毒者；怀疑接受过不洁输血、使用过未经严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800" kern="0" spc="3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r>
              <a:rPr sz="800" kern="0" spc="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格消毒的针具注射的人；破损的皮肤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黏膜不慎接触</a:t>
            </a:r>
            <a:endParaRPr lang="en-US" altLang="en-US" sz="1300" dirty="0"/>
          </a:p>
          <a:p>
            <a:pPr marL="12700" algn="l" rtl="0" eaLnBrk="0">
              <a:lnSpc>
                <a:spcPct val="85000"/>
              </a:lnSpc>
              <a:spcBef>
                <a:spcPts val="910"/>
              </a:spcBef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到被艾滋病病毒污染的血液、体液的人；感</a:t>
            </a: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染艾滋识</a:t>
            </a:r>
            <a:endParaRPr lang="en-US" altLang="en-US" sz="1400" dirty="0"/>
          </a:p>
          <a:p>
            <a:pPr marL="12700" algn="l" rtl="0" eaLnBrk="0">
              <a:lnSpc>
                <a:spcPts val="2450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病毒的母亲所生的婴儿；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495"/>
              </a:spcBef>
            </a:pP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艾滋病感染</a:t>
            </a:r>
            <a:endParaRPr lang="en-US" altLang="en-US" sz="1400" dirty="0"/>
          </a:p>
          <a:p>
            <a:pPr marL="12700" algn="l" rtl="0" eaLnBrk="0">
              <a:lnSpc>
                <a:spcPts val="2450"/>
              </a:lnSpc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者和病人的配偶</a:t>
            </a:r>
            <a:endParaRPr lang="en-US" altLang="en-US" sz="1400" dirty="0"/>
          </a:p>
          <a:p>
            <a:pPr marL="12700" algn="l" rtl="0" eaLnBrk="0">
              <a:lnSpc>
                <a:spcPts val="2440"/>
              </a:lnSpc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子女及生活密切</a:t>
            </a:r>
            <a:endParaRPr lang="en-US" altLang="en-US" sz="1400" dirty="0"/>
          </a:p>
          <a:p>
            <a:pPr marL="12700" algn="l" rtl="0" eaLnBrk="0">
              <a:lnSpc>
                <a:spcPts val="2390"/>
              </a:lnSpc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接触者；其他自</a:t>
            </a:r>
            <a:endParaRPr lang="en-US" altLang="en-US" sz="1400" dirty="0"/>
          </a:p>
          <a:p>
            <a:pPr marL="12700" algn="l" rtl="0" eaLnBrk="0">
              <a:lnSpc>
                <a:spcPts val="2520"/>
              </a:lnSpc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愿接受咨询检测</a:t>
            </a:r>
            <a:endParaRPr lang="en-US" altLang="en-US" sz="1400" dirty="0"/>
          </a:p>
          <a:p>
            <a:pPr marL="12700" algn="l" rtl="0" eaLnBrk="0">
              <a:lnSpc>
                <a:spcPts val="2440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的人员。</a:t>
            </a:r>
            <a:endParaRPr lang="en-US" altLang="en-US" sz="1300" dirty="0"/>
          </a:p>
        </p:txBody>
      </p:sp>
      <p:sp>
        <p:nvSpPr>
          <p:cNvPr id="132" name="textbox 132"/>
          <p:cNvSpPr/>
          <p:nvPr/>
        </p:nvSpPr>
        <p:spPr>
          <a:xfrm>
            <a:off x="895333" y="4311135"/>
            <a:ext cx="2870200" cy="19056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374650" algn="l" rtl="0" eaLnBrk="0">
              <a:lnSpc>
                <a:spcPct val="95000"/>
              </a:lnSpc>
            </a:pP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6、已经感染了艾滋病病毒怎么办?</a:t>
            </a:r>
            <a:endParaRPr lang="en-US" altLang="en-US" sz="1400" dirty="0"/>
          </a:p>
          <a:p>
            <a:pPr marL="374650" algn="l" rtl="0" eaLnBrk="0">
              <a:lnSpc>
                <a:spcPct val="85000"/>
              </a:lnSpc>
              <a:spcBef>
                <a:spcPts val="930"/>
              </a:spcBef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保持良好的心态，不恶意传</a:t>
            </a:r>
            <a:endParaRPr lang="en-US" altLang="en-US" sz="1400" dirty="0"/>
          </a:p>
          <a:p>
            <a:pPr marL="12700" algn="just" rtl="0" eaLnBrk="0">
              <a:lnSpc>
                <a:spcPct val="161000"/>
              </a:lnSpc>
              <a:spcBef>
                <a:spcPts val="25"/>
              </a:spcBef>
              <a:tabLst>
                <a:tab pos="2427605" algn="l"/>
              </a:tabLst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播病毒，积极配合医疗机构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，定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</a:t>
            </a: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期到疾病预防控制中心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或指定医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	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</a:t>
            </a: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疗机构进行检测观察，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在符合治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	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疗条件时及时进行抗病毒治疗。</a:t>
            </a:r>
            <a:endParaRPr lang="en-US" altLang="en-US" sz="1400" dirty="0"/>
          </a:p>
        </p:txBody>
      </p:sp>
      <p:sp>
        <p:nvSpPr>
          <p:cNvPr id="133" name="textbox 133"/>
          <p:cNvSpPr/>
          <p:nvPr/>
        </p:nvSpPr>
        <p:spPr>
          <a:xfrm>
            <a:off x="895333" y="1263201"/>
            <a:ext cx="3712209" cy="121729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374650" algn="l" rtl="0" eaLnBrk="0">
              <a:lnSpc>
                <a:spcPct val="95000"/>
              </a:lnSpc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5、担心自己感染了艾滋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病病毒怎么办?</a:t>
            </a:r>
            <a:endParaRPr lang="en-US" altLang="en-US" sz="1400" dirty="0"/>
          </a:p>
          <a:p>
            <a:pPr marL="374650" algn="l" rtl="0" eaLnBrk="0">
              <a:lnSpc>
                <a:spcPct val="85000"/>
              </a:lnSpc>
              <a:spcBef>
                <a:spcPts val="1030"/>
              </a:spcBef>
            </a:pP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当怀疑自己可能感染艾滋病病毒，应及时主动</a:t>
            </a:r>
            <a:endParaRPr lang="en-US" altLang="en-US" sz="1400" dirty="0"/>
          </a:p>
          <a:p>
            <a:pPr marL="12700" algn="l" rtl="0" eaLnBrk="0">
              <a:lnSpc>
                <a:spcPct val="158000"/>
              </a:lnSpc>
              <a:spcBef>
                <a:spcPts val="15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地到当地疾病预防控制中心寻求咨询和检测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，可以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尽早诊断、及时治疗，得到心理支持和预防指导。</a:t>
            </a:r>
            <a:endParaRPr lang="en-US" altLang="en-US" sz="1400" dirty="0"/>
          </a:p>
        </p:txBody>
      </p:sp>
      <p:pic>
        <p:nvPicPr>
          <p:cNvPr id="134" name="picture 1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403352" y="2622581"/>
            <a:ext cx="2730478" cy="1517625"/>
          </a:xfrm>
          <a:prstGeom prst="rect">
            <a:avLst/>
          </a:prstGeom>
        </p:spPr>
      </p:pic>
      <p:pic>
        <p:nvPicPr>
          <p:cNvPr id="135" name="picture 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946913" y="4546572"/>
            <a:ext cx="2368581" cy="1377967"/>
          </a:xfrm>
          <a:prstGeom prst="rect">
            <a:avLst/>
          </a:prstGeom>
        </p:spPr>
      </p:pic>
      <p:pic>
        <p:nvPicPr>
          <p:cNvPr id="136" name="picture 1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352841" y="4514828"/>
            <a:ext cx="1295339" cy="1905005"/>
          </a:xfrm>
          <a:prstGeom prst="rect">
            <a:avLst/>
          </a:prstGeom>
        </p:spPr>
      </p:pic>
      <p:sp>
        <p:nvSpPr>
          <p:cNvPr id="137" name="textbox 137"/>
          <p:cNvSpPr/>
          <p:nvPr/>
        </p:nvSpPr>
        <p:spPr>
          <a:xfrm>
            <a:off x="850893" y="6605943"/>
            <a:ext cx="8521700" cy="1403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14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                                 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</a:t>
            </a:r>
            <a:endParaRPr lang="en-US" altLang="en-US" sz="900" dirty="0"/>
          </a:p>
        </p:txBody>
      </p:sp>
      <p:sp>
        <p:nvSpPr>
          <p:cNvPr id="138" name="textbox 138"/>
          <p:cNvSpPr/>
          <p:nvPr/>
        </p:nvSpPr>
        <p:spPr>
          <a:xfrm>
            <a:off x="6903530" y="729766"/>
            <a:ext cx="60515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9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139" name="textbox 139"/>
          <p:cNvSpPr/>
          <p:nvPr/>
        </p:nvSpPr>
        <p:spPr>
          <a:xfrm>
            <a:off x="1703798" y="729766"/>
            <a:ext cx="50291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5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100" dirty="0"/>
          </a:p>
        </p:txBody>
      </p:sp>
      <p:sp>
        <p:nvSpPr>
          <p:cNvPr id="140" name="textbox 140"/>
          <p:cNvSpPr/>
          <p:nvPr/>
        </p:nvSpPr>
        <p:spPr>
          <a:xfrm>
            <a:off x="671180" y="2709331"/>
            <a:ext cx="144779" cy="738505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40"/>
              </a:lnSpc>
            </a:pPr>
            <a:r>
              <a:rPr sz="700" kern="0" spc="70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艾道病预</a:t>
            </a:r>
            <a:endParaRPr lang="en-US" altLang="en-US" sz="700" dirty="0"/>
          </a:p>
        </p:txBody>
      </p:sp>
      <p:sp>
        <p:nvSpPr>
          <p:cNvPr id="141" name="textbox 141"/>
          <p:cNvSpPr/>
          <p:nvPr/>
        </p:nvSpPr>
        <p:spPr>
          <a:xfrm>
            <a:off x="8153070" y="729766"/>
            <a:ext cx="38671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142" name="textbox 142"/>
          <p:cNvSpPr/>
          <p:nvPr/>
        </p:nvSpPr>
        <p:spPr>
          <a:xfrm>
            <a:off x="2594183" y="729766"/>
            <a:ext cx="33527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</p:txBody>
      </p:sp>
      <p:pic>
        <p:nvPicPr>
          <p:cNvPr id="143" name="picture 1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612898" y="881066"/>
            <a:ext cx="7061203" cy="7302"/>
          </a:xfrm>
          <a:prstGeom prst="rect">
            <a:avLst/>
          </a:prstGeom>
        </p:spPr>
      </p:pic>
      <p:sp>
        <p:nvSpPr>
          <p:cNvPr id="144" name="textbox 144"/>
          <p:cNvSpPr/>
          <p:nvPr/>
        </p:nvSpPr>
        <p:spPr>
          <a:xfrm>
            <a:off x="662264" y="3726017"/>
            <a:ext cx="121920" cy="304800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60"/>
              </a:lnSpc>
            </a:pPr>
            <a:r>
              <a:rPr sz="600" kern="0" spc="60" dirty="0">
                <a:solidFill>
                  <a:srgbClr val="D47B89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知</a:t>
            </a:r>
            <a:r>
              <a:rPr sz="600" kern="0" spc="130" dirty="0">
                <a:solidFill>
                  <a:srgbClr val="D47B89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600" kern="0" spc="6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145" name="rect"/>
          <p:cNvSpPr/>
          <p:nvPr/>
        </p:nvSpPr>
        <p:spPr>
          <a:xfrm>
            <a:off x="755682" y="984284"/>
            <a:ext cx="6275" cy="1657283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146"/>
          <p:cNvSpPr/>
          <p:nvPr/>
        </p:nvSpPr>
        <p:spPr>
          <a:xfrm>
            <a:off x="5645149" y="1263912"/>
            <a:ext cx="3745865" cy="24904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74650" algn="l" rtl="0" eaLnBrk="0">
              <a:lnSpc>
                <a:spcPct val="85000"/>
              </a:lnSpc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4、生活困难的艾滋病病人遗留的孤儿和感染</a:t>
            </a:r>
            <a:endParaRPr lang="en-US" altLang="en-US" sz="1400" dirty="0"/>
          </a:p>
          <a:p>
            <a:pPr marL="12700" algn="l" rtl="0" eaLnBrk="0">
              <a:lnSpc>
                <a:spcPct val="152000"/>
              </a:lnSpc>
              <a:spcBef>
                <a:spcPts val="15"/>
              </a:spcBef>
            </a:pP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艾滋病病毒的未成年人接受义务教育的，免收杂</a:t>
            </a:r>
            <a:r>
              <a:rPr sz="14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费、书本费；接受学前教育和高中阶段教育的，减</a:t>
            </a:r>
            <a:r>
              <a:rPr sz="14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免学费等相关费用。</a:t>
            </a:r>
            <a:endParaRPr lang="en-US" altLang="en-US" sz="1400" dirty="0"/>
          </a:p>
          <a:p>
            <a:pPr marL="463550" algn="l" rtl="0" eaLnBrk="0">
              <a:lnSpc>
                <a:spcPts val="1595"/>
              </a:lnSpc>
              <a:spcBef>
                <a:spcPts val="1115"/>
              </a:spcBef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“一关怀”</a:t>
            </a:r>
            <a:endParaRPr lang="en-US" altLang="en-US" sz="1200" dirty="0"/>
          </a:p>
          <a:p>
            <a:pPr marL="374650" algn="l" rtl="0" eaLnBrk="0">
              <a:lnSpc>
                <a:spcPct val="85000"/>
              </a:lnSpc>
              <a:spcBef>
                <a:spcPts val="1030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对生活困难并符合社会救助条件的艾滋病病毒</a:t>
            </a:r>
            <a:endParaRPr lang="en-US" altLang="en-US" sz="1400" dirty="0"/>
          </a:p>
          <a:p>
            <a:pPr marL="12700" algn="l" rtl="0" eaLnBrk="0">
              <a:lnSpc>
                <a:spcPct val="152000"/>
              </a:lnSpc>
              <a:spcBef>
                <a:spcPts val="30"/>
              </a:spcBef>
            </a:pP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感染者和病人及其家属给予生活救助；扶</a:t>
            </a: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持有劳动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能力的艾滋病病毒感染者和病人从事力所能及的</a:t>
            </a: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</a:t>
            </a:r>
            <a:endParaRPr lang="en-US" altLang="en-US" sz="1400" dirty="0"/>
          </a:p>
        </p:txBody>
      </p:sp>
      <p:sp>
        <p:nvSpPr>
          <p:cNvPr id="147" name="textbox 147"/>
          <p:cNvSpPr/>
          <p:nvPr/>
        </p:nvSpPr>
        <p:spPr>
          <a:xfrm>
            <a:off x="895333" y="3932089"/>
            <a:ext cx="3719195" cy="24784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450850" algn="l" rtl="0" eaLnBrk="0">
              <a:lnSpc>
                <a:spcPts val="1605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“四免”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030"/>
              </a:spcBef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1、向农村和城镇经济困难的艾滋病病</a:t>
            </a: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人免费</a:t>
            </a:r>
            <a:endParaRPr lang="en-US" altLang="en-US" sz="1400" dirty="0"/>
          </a:p>
          <a:p>
            <a:pPr marL="12700" algn="l" rtl="0" eaLnBrk="0">
              <a:lnSpc>
                <a:spcPct val="152000"/>
              </a:lnSpc>
              <a:spcBef>
                <a:spcPts val="30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提供抗艾滋病病毒治疗药品，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适当减免抗机会性感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染治疗药品的费用。</a:t>
            </a:r>
            <a:endParaRPr lang="en-US" altLang="en-US" sz="1400" dirty="0"/>
          </a:p>
          <a:p>
            <a:pPr marL="361950" algn="l" rtl="0" eaLnBrk="0">
              <a:lnSpc>
                <a:spcPct val="85000"/>
              </a:lnSpc>
              <a:spcBef>
                <a:spcPts val="1080"/>
              </a:spcBef>
            </a:pP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4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向接受艾滋病咨询、检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测的人员免费提供</a:t>
            </a:r>
            <a:endParaRPr lang="en-US" altLang="en-US" sz="1400" dirty="0"/>
          </a:p>
          <a:p>
            <a:pPr marL="12700" algn="l" rtl="0" eaLnBrk="0">
              <a:lnSpc>
                <a:spcPts val="2455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咨询和初筛检测。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215"/>
              </a:spcBef>
            </a:pP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4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向感染艾滋病病毒的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孕产妇免费提供预防</a:t>
            </a:r>
            <a:endParaRPr lang="en-US" altLang="en-US" sz="1400" dirty="0"/>
          </a:p>
          <a:p>
            <a:pPr marL="12700" algn="l" rtl="0" eaLnBrk="0">
              <a:lnSpc>
                <a:spcPts val="2505"/>
              </a:lnSpc>
            </a:pP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艾滋病母婴传播的治疗和咨询。</a:t>
            </a:r>
            <a:endParaRPr lang="en-US" altLang="en-US" sz="1300" dirty="0"/>
          </a:p>
        </p:txBody>
      </p:sp>
      <p:pic>
        <p:nvPicPr>
          <p:cNvPr id="148" name="picture 1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035077" y="1638296"/>
            <a:ext cx="3467027" cy="2165334"/>
          </a:xfrm>
          <a:prstGeom prst="rect">
            <a:avLst/>
          </a:prstGeom>
        </p:spPr>
      </p:pic>
      <p:pic>
        <p:nvPicPr>
          <p:cNvPr id="149" name="picture 1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356336" y="4305304"/>
            <a:ext cx="2336794" cy="1473199"/>
          </a:xfrm>
          <a:prstGeom prst="rect">
            <a:avLst/>
          </a:prstGeom>
        </p:spPr>
      </p:pic>
      <p:sp>
        <p:nvSpPr>
          <p:cNvPr id="150" name="textbox 150"/>
          <p:cNvSpPr/>
          <p:nvPr/>
        </p:nvSpPr>
        <p:spPr>
          <a:xfrm>
            <a:off x="5645150" y="5859237"/>
            <a:ext cx="3735704" cy="5238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74650" algn="l" rtl="0" eaLnBrk="0">
              <a:lnSpc>
                <a:spcPct val="85000"/>
              </a:lnSpc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艾滋病威胁着每一个人和每一个家庭，影响着</a:t>
            </a:r>
            <a:endParaRPr lang="en-US" altLang="en-US" sz="1400" dirty="0"/>
          </a:p>
          <a:p>
            <a:pPr marL="12700" algn="l" rtl="0" eaLnBrk="0">
              <a:lnSpc>
                <a:spcPts val="2500"/>
              </a:lnSpc>
            </a:pP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社会的发展和稳定，预防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艾滋病是全社会的责任!</a:t>
            </a:r>
            <a:endParaRPr lang="en-US" altLang="en-US" sz="1400" dirty="0"/>
          </a:p>
        </p:txBody>
      </p:sp>
      <p:sp>
        <p:nvSpPr>
          <p:cNvPr id="151" name="textbox 151"/>
          <p:cNvSpPr/>
          <p:nvPr/>
        </p:nvSpPr>
        <p:spPr>
          <a:xfrm>
            <a:off x="850893" y="6605943"/>
            <a:ext cx="8521700" cy="1403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                                 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17</a:t>
            </a:r>
            <a:endParaRPr lang="en-US" altLang="en-US" sz="900" dirty="0"/>
          </a:p>
        </p:txBody>
      </p:sp>
      <p:sp>
        <p:nvSpPr>
          <p:cNvPr id="152" name="textbox 152"/>
          <p:cNvSpPr/>
          <p:nvPr/>
        </p:nvSpPr>
        <p:spPr>
          <a:xfrm>
            <a:off x="5645149" y="3848296"/>
            <a:ext cx="3944620" cy="2298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产自救。关心、帮助、不歧视艾滋病病毒感染者和识</a:t>
            </a:r>
            <a:endParaRPr lang="en-US" altLang="en-US" sz="1400" dirty="0"/>
          </a:p>
        </p:txBody>
      </p:sp>
      <p:sp>
        <p:nvSpPr>
          <p:cNvPr id="153" name="textbox 153"/>
          <p:cNvSpPr/>
          <p:nvPr/>
        </p:nvSpPr>
        <p:spPr>
          <a:xfrm>
            <a:off x="967724" y="1290268"/>
            <a:ext cx="3195954" cy="228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400" b="1" kern="0" spc="100" dirty="0">
                <a:solidFill>
                  <a:srgbClr val="D9000E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(十)什么是国家“四免</a:t>
            </a:r>
            <a:r>
              <a:rPr sz="1400" kern="0" spc="-330" dirty="0">
                <a:solidFill>
                  <a:srgbClr val="D9000E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1400" b="1" kern="0" spc="100" dirty="0">
                <a:solidFill>
                  <a:srgbClr val="D9000E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</a:t>
            </a:r>
            <a:r>
              <a:rPr sz="1400" kern="0" spc="-390" dirty="0">
                <a:solidFill>
                  <a:srgbClr val="D9000E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1400" b="1" kern="0" spc="100" dirty="0">
                <a:solidFill>
                  <a:srgbClr val="D9000E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关怀”政策</a:t>
            </a:r>
            <a:endParaRPr lang="en-US" altLang="en-US" sz="1400" dirty="0"/>
          </a:p>
        </p:txBody>
      </p:sp>
      <p:sp>
        <p:nvSpPr>
          <p:cNvPr id="154" name="textbox 154"/>
          <p:cNvSpPr/>
          <p:nvPr/>
        </p:nvSpPr>
        <p:spPr>
          <a:xfrm>
            <a:off x="666756" y="2734769"/>
            <a:ext cx="156210" cy="13068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40"/>
              </a:lnSpc>
            </a:pPr>
            <a:r>
              <a:rPr sz="600" kern="0" spc="10" dirty="0">
                <a:solidFill>
                  <a:srgbClr val="E17C89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艾</a:t>
            </a: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850"/>
              </a:spcBef>
            </a:pPr>
            <a:r>
              <a:rPr sz="600" kern="0" spc="20" dirty="0">
                <a:solidFill>
                  <a:srgbClr val="D3646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600" dirty="0"/>
          </a:p>
          <a:p>
            <a:pPr marL="12700" algn="l" rtl="0" eaLnBrk="0">
              <a:lnSpc>
                <a:spcPts val="735"/>
              </a:lnSpc>
              <a:spcBef>
                <a:spcPts val="815"/>
              </a:spcBef>
            </a:pPr>
            <a:r>
              <a:rPr sz="600" kern="0" spc="20" dirty="0">
                <a:solidFill>
                  <a:srgbClr val="E875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805"/>
              </a:spcBef>
            </a:pPr>
            <a:r>
              <a:rPr sz="600" kern="0" spc="10" dirty="0">
                <a:solidFill>
                  <a:srgbClr val="E2B0B3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12700" algn="l" rtl="0" eaLnBrk="0">
              <a:lnSpc>
                <a:spcPct val="78000"/>
              </a:lnSpc>
              <a:spcBef>
                <a:spcPts val="795"/>
              </a:spcBef>
            </a:pPr>
            <a:r>
              <a:rPr sz="1000" kern="0" spc="20" dirty="0">
                <a:solidFill>
                  <a:srgbClr val="C2626E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endParaRPr lang="en-US" altLang="en-US" sz="1000" dirty="0"/>
          </a:p>
          <a:p>
            <a:pPr marL="12700" algn="l" rtl="0" eaLnBrk="0">
              <a:lnSpc>
                <a:spcPts val="750"/>
              </a:lnSpc>
              <a:spcBef>
                <a:spcPts val="640"/>
              </a:spcBef>
            </a:pPr>
            <a:r>
              <a:rPr sz="600" kern="0" spc="0" dirty="0">
                <a:solidFill>
                  <a:srgbClr val="D47B8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10000"/>
              </a:lnSpc>
            </a:pP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0"/>
              </a:spcBef>
            </a:pPr>
            <a:r>
              <a:rPr sz="600" kern="0" spc="2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155" name="textbox 155"/>
          <p:cNvSpPr/>
          <p:nvPr/>
        </p:nvSpPr>
        <p:spPr>
          <a:xfrm>
            <a:off x="5645150" y="4166342"/>
            <a:ext cx="531494" cy="2292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600"/>
              </a:lnSpc>
            </a:pPr>
            <a:r>
              <a:rPr sz="1300" kern="0" spc="-1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病人。</a:t>
            </a:r>
            <a:endParaRPr lang="en-US" altLang="en-US" sz="1300" dirty="0"/>
          </a:p>
        </p:txBody>
      </p:sp>
      <p:sp>
        <p:nvSpPr>
          <p:cNvPr id="156" name="textbox 156"/>
          <p:cNvSpPr/>
          <p:nvPr/>
        </p:nvSpPr>
        <p:spPr>
          <a:xfrm>
            <a:off x="6965638" y="726894"/>
            <a:ext cx="546100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000" kern="0" spc="4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r>
              <a:rPr sz="1000" kern="0" spc="3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sp>
        <p:nvSpPr>
          <p:cNvPr id="157" name="textbox 157"/>
          <p:cNvSpPr/>
          <p:nvPr/>
        </p:nvSpPr>
        <p:spPr>
          <a:xfrm>
            <a:off x="1707088" y="727294"/>
            <a:ext cx="485775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b="1" kern="0" spc="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000" kern="0" spc="-19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000" kern="0" spc="-2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sp>
        <p:nvSpPr>
          <p:cNvPr id="158" name="textbox 158"/>
          <p:cNvSpPr/>
          <p:nvPr/>
        </p:nvSpPr>
        <p:spPr>
          <a:xfrm>
            <a:off x="8075822" y="726894"/>
            <a:ext cx="350520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b="1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000" kern="0" spc="2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sp>
        <p:nvSpPr>
          <p:cNvPr id="159" name="textbox 159"/>
          <p:cNvSpPr/>
          <p:nvPr/>
        </p:nvSpPr>
        <p:spPr>
          <a:xfrm>
            <a:off x="2606133" y="727294"/>
            <a:ext cx="320675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b="1" kern="0" spc="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000" kern="0" spc="-2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b="1" kern="0" spc="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pic>
        <p:nvPicPr>
          <p:cNvPr id="160" name="picture 1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612898" y="866142"/>
            <a:ext cx="7061203" cy="7067"/>
          </a:xfrm>
          <a:prstGeom prst="rect">
            <a:avLst/>
          </a:prstGeom>
        </p:spPr>
      </p:pic>
      <p:sp>
        <p:nvSpPr>
          <p:cNvPr id="161" name="textbox 161"/>
          <p:cNvSpPr/>
          <p:nvPr/>
        </p:nvSpPr>
        <p:spPr>
          <a:xfrm>
            <a:off x="9438194" y="2734769"/>
            <a:ext cx="122554" cy="311784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60"/>
              </a:lnSpc>
            </a:pPr>
            <a:r>
              <a:rPr sz="600" kern="0" spc="5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艾</a:t>
            </a:r>
            <a:r>
              <a:rPr sz="600" kern="0" spc="1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600" kern="0" spc="50" dirty="0">
                <a:solidFill>
                  <a:srgbClr val="DF8F9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600" dirty="0"/>
          </a:p>
        </p:txBody>
      </p:sp>
      <p:pic>
        <p:nvPicPr>
          <p:cNvPr id="162" name="picture 1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49305" y="984284"/>
            <a:ext cx="6377" cy="165728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63"/>
          <p:cNvSpPr/>
          <p:nvPr/>
        </p:nvSpPr>
        <p:spPr>
          <a:xfrm>
            <a:off x="666756" y="1495789"/>
            <a:ext cx="3923029" cy="48888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330960" algn="l" rtl="0" eaLnBrk="0">
              <a:lnSpc>
                <a:spcPct val="94000"/>
              </a:lnSpc>
            </a:pPr>
            <a:r>
              <a:rPr sz="2000" b="1" kern="0" spc="20" dirty="0">
                <a:solidFill>
                  <a:srgbClr val="EE000F">
                    <a:alpha val="100000"/>
                  </a:srgbClr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性病基本知识</a:t>
            </a:r>
            <a:endParaRPr lang="en-US" altLang="en-US" sz="2000" dirty="0"/>
          </a:p>
          <a:p>
            <a:pPr algn="l" rtl="0" eaLnBrk="0">
              <a:lnSpc>
                <a:spcPct val="147000"/>
              </a:lnSpc>
            </a:pPr>
            <a:endParaRPr lang="en-US" altLang="en-US" sz="1000" dirty="0"/>
          </a:p>
          <a:p>
            <a:pPr marL="586740" algn="l" rtl="0" eaLnBrk="0">
              <a:lnSpc>
                <a:spcPct val="99000"/>
              </a:lnSpc>
              <a:spcBef>
                <a:spcPts val="395"/>
              </a:spcBef>
            </a:pPr>
            <a:r>
              <a:rPr sz="1300" b="1" kern="0" spc="-120" dirty="0">
                <a:solidFill>
                  <a:srgbClr val="C60C18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</a:t>
            </a:r>
            <a:r>
              <a:rPr sz="1300" kern="0" spc="-150" dirty="0">
                <a:solidFill>
                  <a:srgbClr val="C60C18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20" dirty="0">
                <a:solidFill>
                  <a:srgbClr val="C60C18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什么是性病</a:t>
            </a:r>
            <a:endParaRPr lang="en-US" altLang="en-US" sz="1300" dirty="0"/>
          </a:p>
          <a:p>
            <a:pPr marL="584200" algn="l" rtl="0" eaLnBrk="0">
              <a:lnSpc>
                <a:spcPct val="88000"/>
              </a:lnSpc>
              <a:spcBef>
                <a:spcPts val="1005"/>
              </a:spcBef>
            </a:pP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性病是指以性行为作为</a:t>
            </a:r>
            <a:endParaRPr lang="en-US" altLang="en-US" sz="1300" dirty="0"/>
          </a:p>
          <a:p>
            <a:pPr marL="12700" algn="l" rtl="0" eaLnBrk="0">
              <a:lnSpc>
                <a:spcPts val="2505"/>
              </a:lnSpc>
            </a:pPr>
            <a:r>
              <a:rPr sz="1000" kern="0" spc="180" baseline="-9000" dirty="0">
                <a:solidFill>
                  <a:srgbClr val="CC6C7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600" kern="0" spc="90" dirty="0">
                <a:solidFill>
                  <a:srgbClr val="CC6C7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主要传播途径的一组传染</a:t>
            </a:r>
            <a:endParaRPr lang="en-US" altLang="en-US" sz="1300" dirty="0"/>
          </a:p>
          <a:p>
            <a:pPr marL="241300" algn="l" rtl="0" eaLnBrk="0">
              <a:lnSpc>
                <a:spcPct val="95000"/>
              </a:lnSpc>
              <a:spcBef>
                <a:spcPts val="1070"/>
              </a:spcBef>
            </a:pP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病，我国法定报告与监测的</a:t>
            </a:r>
            <a:endParaRPr lang="en-US" altLang="en-US" sz="1300" dirty="0"/>
          </a:p>
          <a:p>
            <a:pPr marL="12700" algn="l" rtl="0" eaLnBrk="0">
              <a:lnSpc>
                <a:spcPts val="740"/>
              </a:lnSpc>
              <a:spcBef>
                <a:spcPts val="105"/>
              </a:spcBef>
            </a:pPr>
            <a:r>
              <a:rPr sz="600" kern="0" spc="10" dirty="0">
                <a:solidFill>
                  <a:srgbClr val="DC687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241300" algn="l" rtl="0" eaLnBrk="0">
              <a:lnSpc>
                <a:spcPct val="99000"/>
              </a:lnSpc>
              <a:spcBef>
                <a:spcPts val="245"/>
              </a:spcBef>
            </a:pP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性病为梅毒、淋病、生殖道</a:t>
            </a:r>
            <a:endParaRPr lang="en-US" altLang="en-US" sz="1300" dirty="0"/>
          </a:p>
          <a:p>
            <a:pPr marL="12700" algn="l" rtl="0" eaLnBrk="0">
              <a:lnSpc>
                <a:spcPct val="99000"/>
              </a:lnSpc>
              <a:spcBef>
                <a:spcPts val="945"/>
              </a:spcBef>
            </a:pPr>
            <a:r>
              <a:rPr sz="1300" kern="0" spc="1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知沙眼衣原体感染、尖</a:t>
            </a:r>
            <a:r>
              <a:rPr sz="1300" kern="0" spc="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锐湿疣</a:t>
            </a:r>
            <a:endParaRPr lang="en-US" altLang="en-US" sz="1300" dirty="0"/>
          </a:p>
          <a:p>
            <a:pPr marL="241300" algn="l" rtl="0" eaLnBrk="0">
              <a:lnSpc>
                <a:spcPct val="88000"/>
              </a:lnSpc>
              <a:spcBef>
                <a:spcPts val="890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和生殖器疱疹，其中梅毒、</a:t>
            </a:r>
            <a:endParaRPr lang="en-US" altLang="en-US" sz="1300" dirty="0"/>
          </a:p>
          <a:p>
            <a:pPr marL="12700" algn="l" rtl="0" eaLnBrk="0">
              <a:lnSpc>
                <a:spcPts val="2560"/>
              </a:lnSpc>
            </a:pPr>
            <a:r>
              <a:rPr sz="1300" kern="0" spc="60" dirty="0">
                <a:solidFill>
                  <a:srgbClr val="009E4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●</a:t>
            </a:r>
            <a:r>
              <a:rPr sz="1300" kern="0" spc="-160" dirty="0">
                <a:solidFill>
                  <a:srgbClr val="009E4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淋病是《中华人民共和国传</a:t>
            </a:r>
            <a:endParaRPr lang="en-US" altLang="en-US" sz="1300" dirty="0"/>
          </a:p>
          <a:p>
            <a:pPr marL="241300" algn="l" rtl="0" eaLnBrk="0">
              <a:lnSpc>
                <a:spcPct val="99000"/>
              </a:lnSpc>
              <a:spcBef>
                <a:spcPts val="1120"/>
              </a:spcBef>
            </a:pP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染病防治法》规定的乙类传染病。</a:t>
            </a:r>
            <a:endParaRPr lang="en-US" altLang="en-US" sz="1300" dirty="0"/>
          </a:p>
          <a:p>
            <a:pPr marL="586740" algn="l" rtl="0" eaLnBrk="0">
              <a:lnSpc>
                <a:spcPct val="99000"/>
              </a:lnSpc>
              <a:spcBef>
                <a:spcPts val="1055"/>
              </a:spcBef>
            </a:pPr>
            <a:r>
              <a:rPr sz="1300" b="1" kern="0" spc="-70" dirty="0">
                <a:solidFill>
                  <a:srgbClr val="ED586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350" dirty="0">
                <a:solidFill>
                  <a:srgbClr val="ED586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70" dirty="0">
                <a:solidFill>
                  <a:srgbClr val="ED586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性病的危害</a:t>
            </a:r>
            <a:endParaRPr lang="en-US" altLang="en-US" sz="1300" dirty="0"/>
          </a:p>
          <a:p>
            <a:pPr marL="584200" algn="l" rtl="0" eaLnBrk="0">
              <a:lnSpc>
                <a:spcPct val="88000"/>
              </a:lnSpc>
              <a:spcBef>
                <a:spcPts val="850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性病如不及时规范治疗，会引起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并发症和后遗</a:t>
            </a:r>
            <a:endParaRPr lang="en-US" altLang="en-US" sz="1300" dirty="0"/>
          </a:p>
          <a:p>
            <a:pPr marL="241300" algn="just" rtl="0" eaLnBrk="0">
              <a:lnSpc>
                <a:spcPct val="159000"/>
              </a:lnSpc>
              <a:spcBef>
                <a:spcPts val="25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症，如引起不育、流产、宫外孕等。梅毒还可引起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心血管、神经、骨骼等多系统病变，甚至可传染下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一代，发生新生儿先天性梅毒等。</a:t>
            </a:r>
            <a:endParaRPr lang="en-US" altLang="en-US" sz="1300" dirty="0"/>
          </a:p>
        </p:txBody>
      </p:sp>
      <p:sp>
        <p:nvSpPr>
          <p:cNvPr id="164" name="textbox 164"/>
          <p:cNvSpPr/>
          <p:nvPr/>
        </p:nvSpPr>
        <p:spPr>
          <a:xfrm>
            <a:off x="5657802" y="1255590"/>
            <a:ext cx="3728720" cy="51212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355600" algn="l" rtl="0" eaLnBrk="0">
              <a:lnSpc>
                <a:spcPct val="88000"/>
              </a:lnSpc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性病病人特别是有生殖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器溃疡的病人，更容易</a:t>
            </a:r>
            <a:endParaRPr lang="en-US" altLang="en-US" sz="1300" dirty="0"/>
          </a:p>
          <a:p>
            <a:pPr marL="12700" algn="just" rtl="0" eaLnBrk="0">
              <a:lnSpc>
                <a:spcPct val="155000"/>
              </a:lnSpc>
              <a:spcBef>
                <a:spcPts val="3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通过性接触感染和传播艾滋病病毒。性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病在我国流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行和蔓延比较严重，积极治疗性病可以降低艾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滋病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病毒传播的危险性。</a:t>
            </a:r>
            <a:endParaRPr lang="en-US" altLang="en-US" sz="1300" dirty="0"/>
          </a:p>
          <a:p>
            <a:pPr marL="358140" algn="l" rtl="0" eaLnBrk="0">
              <a:lnSpc>
                <a:spcPct val="99000"/>
              </a:lnSpc>
              <a:spcBef>
                <a:spcPts val="985"/>
              </a:spcBef>
            </a:pPr>
            <a:r>
              <a:rPr sz="1300" b="1" kern="0" spc="-30" dirty="0">
                <a:solidFill>
                  <a:srgbClr val="EA1E2B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300" kern="0" spc="-350" dirty="0">
                <a:solidFill>
                  <a:srgbClr val="EA1E2B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30" dirty="0">
                <a:solidFill>
                  <a:srgbClr val="EA1E2B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性病的传播途径</a:t>
            </a:r>
            <a:endParaRPr lang="en-US" altLang="en-US" sz="1300" dirty="0"/>
          </a:p>
          <a:p>
            <a:pPr marL="355600" algn="l" rtl="0" eaLnBrk="0">
              <a:lnSpc>
                <a:spcPct val="88000"/>
              </a:lnSpc>
              <a:spcBef>
                <a:spcPts val="1065"/>
              </a:spcBef>
            </a:pP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性病的传播途径以性接触为</a:t>
            </a:r>
            <a:endParaRPr lang="en-US" altLang="en-US" sz="1300" dirty="0"/>
          </a:p>
          <a:p>
            <a:pPr marL="12700" algn="l" rtl="0" eaLnBrk="0">
              <a:lnSpc>
                <a:spcPts val="2290"/>
              </a:lnSpc>
            </a:pP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主，还可通过母婴、血液传播，例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如梅毒可通过胎盘感染</a:t>
            </a: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胎儿，通过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血液传播给他人。在少数情况下，</a:t>
            </a:r>
            <a:endParaRPr lang="en-US" altLang="en-US" sz="1300" dirty="0"/>
          </a:p>
          <a:p>
            <a:pPr marL="12700" algn="l" rtl="0" eaLnBrk="0">
              <a:lnSpc>
                <a:spcPts val="2410"/>
              </a:lnSpc>
            </a:pP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性病可能通过密切接触或污染的生</a:t>
            </a:r>
            <a:endParaRPr lang="en-US" altLang="en-US" sz="1300" dirty="0"/>
          </a:p>
          <a:p>
            <a:pPr marL="12700" algn="l" rtl="0" eaLnBrk="0">
              <a:lnSpc>
                <a:spcPts val="2355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活用具传播。</a:t>
            </a:r>
            <a:endParaRPr lang="en-US" altLang="en-US" sz="1300" dirty="0"/>
          </a:p>
          <a:p>
            <a:pPr algn="l" rtl="0" eaLnBrk="0">
              <a:lnSpc>
                <a:spcPct val="146000"/>
              </a:lnSpc>
            </a:pPr>
            <a:endParaRPr lang="en-US" altLang="en-US" sz="1000" dirty="0"/>
          </a:p>
          <a:p>
            <a:pPr marL="1172210" algn="l" rtl="0" eaLnBrk="0">
              <a:lnSpc>
                <a:spcPct val="94000"/>
              </a:lnSpc>
              <a:spcBef>
                <a:spcPts val="600"/>
              </a:spcBef>
            </a:pPr>
            <a:r>
              <a:rPr sz="2000" b="1" kern="0" spc="20" dirty="0">
                <a:solidFill>
                  <a:srgbClr val="EE000F">
                    <a:alpha val="100000"/>
                  </a:srgbClr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性病常见症状</a:t>
            </a:r>
            <a:endParaRPr lang="en-US" altLang="en-US" sz="2000" dirty="0"/>
          </a:p>
          <a:p>
            <a:pPr algn="l" rtl="0" eaLnBrk="0">
              <a:lnSpc>
                <a:spcPct val="110000"/>
              </a:lnSpc>
            </a:pPr>
            <a:endParaRPr lang="en-US" altLang="en-US" sz="1000" dirty="0"/>
          </a:p>
          <a:p>
            <a:pPr marL="355600" algn="l" rtl="0" eaLnBrk="0">
              <a:lnSpc>
                <a:spcPct val="88000"/>
              </a:lnSpc>
              <a:spcBef>
                <a:spcPts val="395"/>
              </a:spcBef>
            </a:pPr>
            <a:r>
              <a:rPr sz="1300" kern="0" spc="60" dirty="0">
                <a:solidFill>
                  <a:srgbClr val="EE4954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1</a:t>
            </a:r>
            <a:r>
              <a:rPr sz="1300" kern="0" spc="60" dirty="0">
                <a:solidFill>
                  <a:srgbClr val="EE4954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60" dirty="0">
                <a:solidFill>
                  <a:srgbClr val="EE49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梅毒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是由梅毒螺旋</a:t>
            </a: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体引起的一种慢性、全</a:t>
            </a:r>
            <a:endParaRPr lang="en-US" altLang="en-US" sz="1300" dirty="0"/>
          </a:p>
          <a:p>
            <a:pPr marL="12700" algn="l" rtl="0" eaLnBrk="0">
              <a:lnSpc>
                <a:spcPts val="2340"/>
              </a:lnSpc>
            </a:pP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身性的性传播疾病，可通</a:t>
            </a: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过胎盘直接传染下一代。</a:t>
            </a:r>
            <a:endParaRPr lang="en-US" altLang="en-US" sz="1300" dirty="0"/>
          </a:p>
          <a:p>
            <a:pPr marL="355600" algn="l" rtl="0" eaLnBrk="0">
              <a:lnSpc>
                <a:spcPct val="88000"/>
              </a:lnSpc>
              <a:spcBef>
                <a:spcPts val="875"/>
              </a:spcBef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根据发病经过，分为三期，各期症状主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要为：</a:t>
            </a:r>
            <a:endParaRPr lang="en-US" altLang="en-US" sz="1300" dirty="0"/>
          </a:p>
          <a:p>
            <a:pPr marL="12700" algn="l" rtl="0" eaLnBrk="0">
              <a:lnSpc>
                <a:spcPts val="2450"/>
              </a:lnSpc>
            </a:pP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一期梅毒主要症状为硬下疳，感染后2-4</a:t>
            </a: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周出现生</a:t>
            </a:r>
            <a:endParaRPr lang="en-US" altLang="en-US" sz="1300" dirty="0"/>
          </a:p>
        </p:txBody>
      </p:sp>
      <p:pic>
        <p:nvPicPr>
          <p:cNvPr id="165" name="picture 16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3136917" y="2171713"/>
            <a:ext cx="1511263" cy="2298688"/>
          </a:xfrm>
          <a:prstGeom prst="rect">
            <a:avLst/>
          </a:prstGeom>
        </p:spPr>
      </p:pic>
      <p:pic>
        <p:nvPicPr>
          <p:cNvPr id="166" name="picture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458177" y="2489226"/>
            <a:ext cx="908032" cy="2019297"/>
          </a:xfrm>
          <a:prstGeom prst="rect">
            <a:avLst/>
          </a:prstGeom>
        </p:spPr>
      </p:pic>
      <p:sp>
        <p:nvSpPr>
          <p:cNvPr id="167" name="textbox 167"/>
          <p:cNvSpPr/>
          <p:nvPr/>
        </p:nvSpPr>
        <p:spPr>
          <a:xfrm>
            <a:off x="850893" y="6605943"/>
            <a:ext cx="8521700" cy="1403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                                 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</a:t>
            </a:r>
            <a:endParaRPr lang="en-US" altLang="en-US" sz="900" dirty="0"/>
          </a:p>
        </p:txBody>
      </p:sp>
      <p:sp>
        <p:nvSpPr>
          <p:cNvPr id="168" name="textbox 168"/>
          <p:cNvSpPr/>
          <p:nvPr/>
        </p:nvSpPr>
        <p:spPr>
          <a:xfrm>
            <a:off x="9448768" y="2726107"/>
            <a:ext cx="142875" cy="1298575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25"/>
              </a:lnSpc>
            </a:pPr>
            <a:r>
              <a:rPr sz="1100" kern="0" spc="220" baseline="1300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性病</a:t>
            </a:r>
            <a:r>
              <a:rPr sz="700" kern="0" spc="18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sz="1000" kern="0" spc="220" baseline="-1000" dirty="0">
                <a:solidFill>
                  <a:srgbClr val="D0869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预</a:t>
            </a:r>
            <a:r>
              <a:rPr sz="600" kern="0" spc="100" dirty="0">
                <a:solidFill>
                  <a:srgbClr val="D0869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1000" kern="0" spc="220" baseline="-6000" dirty="0">
                <a:solidFill>
                  <a:srgbClr val="F1556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</a:t>
            </a:r>
            <a:r>
              <a:rPr sz="600" kern="0" spc="10" dirty="0">
                <a:solidFill>
                  <a:srgbClr val="F1556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000" kern="0" spc="220" baseline="-1000" dirty="0">
                <a:solidFill>
                  <a:srgbClr val="C96576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600" kern="0" spc="80" dirty="0">
                <a:solidFill>
                  <a:srgbClr val="C96576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1000" kern="0" spc="220" baseline="-1000" dirty="0">
                <a:solidFill>
                  <a:srgbClr val="D373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1000" baseline="-1000" dirty="0"/>
          </a:p>
        </p:txBody>
      </p:sp>
      <p:sp>
        <p:nvSpPr>
          <p:cNvPr id="169" name="textbox 169"/>
          <p:cNvSpPr/>
          <p:nvPr/>
        </p:nvSpPr>
        <p:spPr>
          <a:xfrm>
            <a:off x="6889453" y="721490"/>
            <a:ext cx="616584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b="1" kern="0" spc="-5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200" kern="0" spc="2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b="1" kern="0" spc="-5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200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b="1" kern="0" spc="-5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200" dirty="0"/>
          </a:p>
        </p:txBody>
      </p:sp>
      <p:sp>
        <p:nvSpPr>
          <p:cNvPr id="170" name="textbox 170"/>
          <p:cNvSpPr/>
          <p:nvPr/>
        </p:nvSpPr>
        <p:spPr>
          <a:xfrm>
            <a:off x="1702040" y="723669"/>
            <a:ext cx="511175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kern="0" spc="7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200" dirty="0"/>
          </a:p>
        </p:txBody>
      </p:sp>
      <p:sp>
        <p:nvSpPr>
          <p:cNvPr id="171" name="textbox 171"/>
          <p:cNvSpPr/>
          <p:nvPr/>
        </p:nvSpPr>
        <p:spPr>
          <a:xfrm>
            <a:off x="2587293" y="723669"/>
            <a:ext cx="342265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kern="0" spc="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200" dirty="0"/>
          </a:p>
        </p:txBody>
      </p:sp>
      <p:sp>
        <p:nvSpPr>
          <p:cNvPr id="172" name="textbox 172"/>
          <p:cNvSpPr/>
          <p:nvPr/>
        </p:nvSpPr>
        <p:spPr>
          <a:xfrm>
            <a:off x="8144709" y="721490"/>
            <a:ext cx="395604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b="1" kern="0" spc="-3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200" kern="0" spc="-2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b="1" kern="0" spc="-3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200" dirty="0"/>
          </a:p>
        </p:txBody>
      </p:sp>
      <p:pic>
        <p:nvPicPr>
          <p:cNvPr id="173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612898" y="878817"/>
            <a:ext cx="7061203" cy="9799"/>
          </a:xfrm>
          <a:prstGeom prst="rect">
            <a:avLst/>
          </a:prstGeom>
        </p:spPr>
      </p:pic>
      <p:sp>
        <p:nvSpPr>
          <p:cNvPr id="174" name="rect"/>
          <p:cNvSpPr/>
          <p:nvPr/>
        </p:nvSpPr>
        <p:spPr>
          <a:xfrm>
            <a:off x="755682" y="984284"/>
            <a:ext cx="6275" cy="1657283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75" name="textbox 175"/>
          <p:cNvSpPr/>
          <p:nvPr/>
        </p:nvSpPr>
        <p:spPr>
          <a:xfrm>
            <a:off x="666756" y="3914904"/>
            <a:ext cx="104775" cy="1200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40"/>
              </a:lnSpc>
            </a:pPr>
            <a:r>
              <a:rPr sz="600" kern="0" spc="20" dirty="0">
                <a:solidFill>
                  <a:srgbClr val="E17D83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pic>
        <p:nvPicPr>
          <p:cNvPr id="176" name="picture 1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55645" y="6378"/>
            <a:ext cx="6350" cy="63495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box 177"/>
          <p:cNvSpPr/>
          <p:nvPr/>
        </p:nvSpPr>
        <p:spPr>
          <a:xfrm>
            <a:off x="5657802" y="1262003"/>
            <a:ext cx="3939540" cy="50018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5000"/>
              </a:lnSpc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状；女性可见阴道分泌物异常，非月经期或性交后</a:t>
            </a:r>
            <a:endParaRPr lang="en-US" altLang="en-US" sz="1300" dirty="0"/>
          </a:p>
          <a:p>
            <a:pPr marL="12700" algn="l" rtl="0" eaLnBrk="0">
              <a:lnSpc>
                <a:spcPts val="2450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出血现象，也可表现为无症状。</a:t>
            </a:r>
            <a:endParaRPr lang="en-US" altLang="en-US" sz="1300" dirty="0"/>
          </a:p>
          <a:p>
            <a:pPr marL="355600" algn="l" rtl="0" eaLnBrk="0">
              <a:lnSpc>
                <a:spcPct val="85000"/>
              </a:lnSpc>
              <a:spcBef>
                <a:spcPts val="1025"/>
              </a:spcBef>
            </a:pP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4</a:t>
            </a:r>
            <a:r>
              <a:rPr sz="1300" kern="0" spc="-180" dirty="0">
                <a:solidFill>
                  <a:srgbClr val="C61117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-290" dirty="0">
                <a:solidFill>
                  <a:srgbClr val="C6111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尖锐湿疣</a:t>
            </a:r>
            <a:r>
              <a:rPr sz="1300" b="1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由人乳头瘤病毒引起，皮损主</a:t>
            </a:r>
            <a:endParaRPr lang="en-US" altLang="en-US" sz="1300" dirty="0"/>
          </a:p>
          <a:p>
            <a:pPr marL="12700" algn="l" rtl="0" eaLnBrk="0">
              <a:lnSpc>
                <a:spcPct val="158000"/>
              </a:lnSpc>
              <a:spcBef>
                <a:spcPts val="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要为生殖器和肛门部位的乳头状、鸡冠状、菜花状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或团块状的增生物。</a:t>
            </a:r>
            <a:endParaRPr lang="en-US" altLang="en-US" sz="1300" dirty="0"/>
          </a:p>
          <a:p>
            <a:pPr marL="355600" algn="l" rtl="0" eaLnBrk="0">
              <a:lnSpc>
                <a:spcPct val="92000"/>
              </a:lnSpc>
              <a:spcBef>
                <a:spcPts val="795"/>
              </a:spcBef>
            </a:pP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5</a:t>
            </a:r>
            <a:r>
              <a:rPr sz="1300" kern="0" spc="-190" dirty="0">
                <a:solidFill>
                  <a:srgbClr val="C61117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-390" dirty="0">
                <a:solidFill>
                  <a:srgbClr val="C6111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30" dirty="0">
                <a:solidFill>
                  <a:srgbClr val="C6111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生殖器疱疹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是由单纯疱疹病毒引起，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经常</a:t>
            </a:r>
            <a:endParaRPr lang="en-US" altLang="en-US" sz="1300" dirty="0"/>
          </a:p>
          <a:p>
            <a:pPr marL="12700" algn="l" rtl="0" eaLnBrk="0">
              <a:lnSpc>
                <a:spcPct val="95000"/>
              </a:lnSpc>
              <a:spcBef>
                <a:spcPts val="980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呈慢性反复发作的一种性传播疾病。主要表现为生</a:t>
            </a:r>
            <a:endParaRPr lang="en-US" altLang="en-US" sz="1300" dirty="0"/>
          </a:p>
          <a:p>
            <a:pPr marL="12700" algn="l" rtl="0" eaLnBrk="0">
              <a:lnSpc>
                <a:spcPct val="85000"/>
              </a:lnSpc>
              <a:spcBef>
                <a:spcPts val="800"/>
              </a:spcBef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殖器及肛周部位的小水疱，然后破溃形成糜烂或溃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疡，自觉疼痛、瘙痒、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烧灼感。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    </a:t>
            </a:r>
            <a:r>
              <a:rPr sz="1000" kern="0" spc="-50" baseline="11000" dirty="0">
                <a:solidFill>
                  <a:srgbClr val="C96576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1000" baseline="11000" dirty="0"/>
          </a:p>
          <a:p>
            <a:pPr marL="3803650" algn="l" rtl="0" eaLnBrk="0">
              <a:lnSpc>
                <a:spcPts val="740"/>
              </a:lnSpc>
              <a:spcBef>
                <a:spcPts val="670"/>
              </a:spcBef>
            </a:pPr>
            <a:r>
              <a:rPr sz="600" kern="0" spc="20" dirty="0">
                <a:solidFill>
                  <a:srgbClr val="D373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  <a:p>
            <a:pPr marL="1197610" algn="l" rtl="0" eaLnBrk="0">
              <a:lnSpc>
                <a:spcPct val="98000"/>
              </a:lnSpc>
              <a:spcBef>
                <a:spcPts val="1610"/>
              </a:spcBef>
            </a:pPr>
            <a:r>
              <a:rPr sz="2000" b="1" kern="0" spc="20" dirty="0">
                <a:solidFill>
                  <a:srgbClr val="EB000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性病预防控制</a:t>
            </a:r>
            <a:endParaRPr lang="en-US" altLang="en-US" sz="2000" dirty="0"/>
          </a:p>
          <a:p>
            <a:pPr algn="l" rtl="0" eaLnBrk="0">
              <a:lnSpc>
                <a:spcPct val="146000"/>
              </a:lnSpc>
            </a:pPr>
            <a:endParaRPr lang="en-US" altLang="en-US" sz="1000" dirty="0"/>
          </a:p>
          <a:p>
            <a:pPr marL="358140" algn="l" rtl="0" eaLnBrk="0">
              <a:lnSpc>
                <a:spcPct val="95000"/>
              </a:lnSpc>
              <a:spcBef>
                <a:spcPts val="400"/>
              </a:spcBef>
            </a:pPr>
            <a:r>
              <a:rPr sz="1300" b="1" kern="0" spc="-40" dirty="0">
                <a:solidFill>
                  <a:srgbClr val="C2121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</a:t>
            </a:r>
            <a:r>
              <a:rPr sz="1300" kern="0" spc="-340" dirty="0">
                <a:solidFill>
                  <a:srgbClr val="C2121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40" dirty="0">
                <a:solidFill>
                  <a:srgbClr val="C2121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如何预防性病</a:t>
            </a:r>
            <a:endParaRPr lang="en-US" altLang="en-US" sz="1300" dirty="0"/>
          </a:p>
          <a:p>
            <a:pPr marL="355600" algn="l" rtl="0" eaLnBrk="0">
              <a:lnSpc>
                <a:spcPct val="85000"/>
              </a:lnSpc>
              <a:spcBef>
                <a:spcPts val="101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洁身自爱、避免多性伴等危险行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为；性生活时</a:t>
            </a:r>
            <a:endParaRPr lang="en-US" altLang="en-US" sz="1300" dirty="0"/>
          </a:p>
          <a:p>
            <a:pPr marL="12700" algn="just" rtl="0" eaLnBrk="0">
              <a:lnSpc>
                <a:spcPct val="162000"/>
              </a:lnSpc>
              <a:spcBef>
                <a:spcPts val="35"/>
              </a:spcBef>
              <a:tabLst>
                <a:tab pos="3706495" algn="l"/>
              </a:tabLst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正确使用质量可靠的安全套能有效预防性病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；为了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	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下一代的健康，提倡婚前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、产前检查梅毒，</a:t>
            </a:r>
            <a:r>
              <a:rPr sz="1300" kern="0" spc="3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一旦发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现感染及时治疗，可预防胎传梅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毒的发生。</a:t>
            </a:r>
            <a:endParaRPr lang="en-US" altLang="en-US" sz="1300" dirty="0"/>
          </a:p>
        </p:txBody>
      </p:sp>
      <p:sp>
        <p:nvSpPr>
          <p:cNvPr id="178" name="textbox 178"/>
          <p:cNvSpPr/>
          <p:nvPr/>
        </p:nvSpPr>
        <p:spPr>
          <a:xfrm>
            <a:off x="888955" y="1262003"/>
            <a:ext cx="3740150" cy="49745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5000"/>
              </a:lnSpc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殖器溃疡，通常仅有一个，无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明显疼痛感，表面清洁，摸上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去质地较硬；二期梅毒多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发生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于感染后6周至6个月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，全身广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泛出现梅毒疹，形态多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样，多</a:t>
            </a:r>
            <a:endParaRPr lang="en-US" altLang="en-US" sz="1300" dirty="0"/>
          </a:p>
          <a:p>
            <a:pPr marL="12700" algn="l" rtl="0" eaLnBrk="0">
              <a:lnSpc>
                <a:spcPts val="2350"/>
              </a:lnSpc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分布于躯干，手心和足底，稠</a:t>
            </a:r>
            <a:endParaRPr lang="en-US" altLang="en-US" sz="1300" dirty="0"/>
          </a:p>
          <a:p>
            <a:pPr marL="12700" algn="l" rtl="0" eaLnBrk="0">
              <a:lnSpc>
                <a:spcPts val="2405"/>
              </a:lnSpc>
            </a:pP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密、对称、边界清楚、</a:t>
            </a: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呈铜红</a:t>
            </a:r>
            <a:endParaRPr lang="en-US" altLang="en-US" sz="1300" dirty="0"/>
          </a:p>
          <a:p>
            <a:pPr marL="12700" algn="l" rtl="0" eaLnBrk="0">
              <a:lnSpc>
                <a:spcPct val="85000"/>
              </a:lnSpc>
              <a:spcBef>
                <a:spcPts val="102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色、</a:t>
            </a:r>
            <a:r>
              <a:rPr sz="13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一般无自觉症状，二期梅毒传染性最强；三期</a:t>
            </a:r>
            <a:endParaRPr lang="en-US" altLang="en-US" sz="1300" dirty="0"/>
          </a:p>
          <a:p>
            <a:pPr marL="12700" indent="6350" algn="just" rtl="0" eaLnBrk="0">
              <a:lnSpc>
                <a:spcPct val="153000"/>
              </a:lnSpc>
              <a:spcBef>
                <a:spcPts val="5"/>
              </a:spcBef>
            </a:pP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梅毒多发生于感染后2</a:t>
            </a: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年或更长时间，不仅皮肤和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粘膜严重损害，还可侵犯大脑、骨骼、内脏、神经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等，重者危及生命。</a:t>
            </a:r>
            <a:endParaRPr lang="en-US" altLang="en-US" sz="1300" dirty="0"/>
          </a:p>
          <a:p>
            <a:pPr marL="374650" algn="l" rtl="0" eaLnBrk="0">
              <a:lnSpc>
                <a:spcPct val="85000"/>
              </a:lnSpc>
              <a:spcBef>
                <a:spcPts val="910"/>
              </a:spcBef>
            </a:pPr>
            <a:r>
              <a:rPr sz="1300" b="1" kern="0" spc="-20" dirty="0">
                <a:solidFill>
                  <a:srgbClr val="C31021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2</a:t>
            </a:r>
            <a:r>
              <a:rPr sz="1300" kern="0" spc="-170" dirty="0">
                <a:solidFill>
                  <a:srgbClr val="C31021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b="1" kern="0" spc="-20" dirty="0">
                <a:solidFill>
                  <a:srgbClr val="C31021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b="1" kern="0" spc="-20" dirty="0">
                <a:solidFill>
                  <a:srgbClr val="C310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淋病</a:t>
            </a:r>
            <a:r>
              <a:rPr sz="1300" b="1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</a:t>
            </a: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由淋球菌感染引起，在男性主要表现</a:t>
            </a:r>
            <a:endParaRPr lang="en-US" altLang="en-US" sz="1300" dirty="0"/>
          </a:p>
          <a:p>
            <a:pPr marL="12700" algn="just" rtl="0" eaLnBrk="0">
              <a:lnSpc>
                <a:spcPct val="153000"/>
              </a:lnSpc>
              <a:spcBef>
                <a:spcPts val="5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为尿道口有脓性分泌物，并有尿频、尿痛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、尿道不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适、尿道内瘙痒等症状；女性主要引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起宫颈炎，临床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表现为阴道分泌物增多，颜色发黄，有异味等。</a:t>
            </a:r>
            <a:endParaRPr lang="en-US" altLang="en-US" sz="1300" dirty="0"/>
          </a:p>
          <a:p>
            <a:pPr marL="368300" algn="l" rtl="0" eaLnBrk="0">
              <a:lnSpc>
                <a:spcPct val="85000"/>
              </a:lnSpc>
              <a:spcBef>
                <a:spcPts val="955"/>
              </a:spcBef>
            </a:pPr>
            <a:r>
              <a:rPr sz="1300" b="1" kern="0" spc="30" dirty="0">
                <a:solidFill>
                  <a:srgbClr val="C31021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3</a:t>
            </a:r>
            <a:r>
              <a:rPr sz="1300" kern="0" spc="-160" dirty="0">
                <a:solidFill>
                  <a:srgbClr val="C31021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b="1" kern="0" spc="30" dirty="0">
                <a:solidFill>
                  <a:srgbClr val="C31021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b="1" kern="0" spc="30" dirty="0">
                <a:solidFill>
                  <a:srgbClr val="C310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生殖道沙眼衣原体感染在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男性常见尿道稀</a:t>
            </a:r>
            <a:endParaRPr lang="en-US" altLang="en-US" sz="1300" dirty="0"/>
          </a:p>
          <a:p>
            <a:pPr marL="12700" algn="l" rtl="0" eaLnBrk="0">
              <a:lnSpc>
                <a:spcPts val="2305"/>
              </a:lnSpc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薄分泌物，并有尿痛、尿道不适，尿道内瘙痒等症</a:t>
            </a:r>
            <a:endParaRPr lang="en-US" altLang="en-US" sz="1300" dirty="0"/>
          </a:p>
        </p:txBody>
      </p:sp>
      <p:pic>
        <p:nvPicPr>
          <p:cNvPr id="179" name="picture 17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3174979" y="1269978"/>
            <a:ext cx="1396974" cy="1790712"/>
          </a:xfrm>
          <a:prstGeom prst="rect">
            <a:avLst/>
          </a:prstGeom>
        </p:spPr>
      </p:pic>
      <p:sp>
        <p:nvSpPr>
          <p:cNvPr id="180" name="textbox 180"/>
          <p:cNvSpPr/>
          <p:nvPr/>
        </p:nvSpPr>
        <p:spPr>
          <a:xfrm>
            <a:off x="850893" y="6605943"/>
            <a:ext cx="8528684" cy="1403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21</a:t>
            </a:r>
            <a:endParaRPr lang="en-US" altLang="en-US" sz="900" dirty="0"/>
          </a:p>
        </p:txBody>
      </p:sp>
      <p:sp>
        <p:nvSpPr>
          <p:cNvPr id="181" name="textbox 181"/>
          <p:cNvSpPr/>
          <p:nvPr/>
        </p:nvSpPr>
        <p:spPr>
          <a:xfrm>
            <a:off x="6903530" y="729766"/>
            <a:ext cx="60515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9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182" name="textbox 182"/>
          <p:cNvSpPr/>
          <p:nvPr/>
        </p:nvSpPr>
        <p:spPr>
          <a:xfrm>
            <a:off x="1698268" y="709115"/>
            <a:ext cx="527050" cy="215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300" b="1" kern="0" spc="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300" dirty="0"/>
          </a:p>
        </p:txBody>
      </p:sp>
      <p:sp>
        <p:nvSpPr>
          <p:cNvPr id="183" name="textbox 183"/>
          <p:cNvSpPr/>
          <p:nvPr/>
        </p:nvSpPr>
        <p:spPr>
          <a:xfrm>
            <a:off x="2571481" y="709115"/>
            <a:ext cx="356870" cy="215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300" dirty="0"/>
          </a:p>
        </p:txBody>
      </p:sp>
      <p:sp>
        <p:nvSpPr>
          <p:cNvPr id="184" name="textbox 184"/>
          <p:cNvSpPr/>
          <p:nvPr/>
        </p:nvSpPr>
        <p:spPr>
          <a:xfrm>
            <a:off x="8153070" y="729766"/>
            <a:ext cx="38671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pic>
        <p:nvPicPr>
          <p:cNvPr id="185" name="picture 1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612898" y="878495"/>
            <a:ext cx="7061203" cy="9873"/>
          </a:xfrm>
          <a:prstGeom prst="rect">
            <a:avLst/>
          </a:prstGeom>
        </p:spPr>
      </p:pic>
      <p:sp>
        <p:nvSpPr>
          <p:cNvPr id="186" name="textbox 186"/>
          <p:cNvSpPr/>
          <p:nvPr/>
        </p:nvSpPr>
        <p:spPr>
          <a:xfrm>
            <a:off x="9445476" y="2726107"/>
            <a:ext cx="146050" cy="377825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50"/>
              </a:lnSpc>
            </a:pPr>
            <a:r>
              <a:rPr sz="700" kern="0" spc="68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性病</a:t>
            </a:r>
            <a:endParaRPr lang="en-US" altLang="en-US" sz="700" dirty="0"/>
          </a:p>
        </p:txBody>
      </p:sp>
      <p:sp>
        <p:nvSpPr>
          <p:cNvPr id="187" name="textbox 187"/>
          <p:cNvSpPr/>
          <p:nvPr/>
        </p:nvSpPr>
        <p:spPr>
          <a:xfrm>
            <a:off x="687525" y="3655924"/>
            <a:ext cx="139064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320"/>
              </a:lnSpc>
            </a:pPr>
            <a:r>
              <a:rPr sz="900" b="1" kern="0" spc="-20" dirty="0">
                <a:solidFill>
                  <a:srgbClr val="C310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900" dirty="0"/>
          </a:p>
        </p:txBody>
      </p:sp>
      <p:sp>
        <p:nvSpPr>
          <p:cNvPr id="188" name="rect"/>
          <p:cNvSpPr/>
          <p:nvPr/>
        </p:nvSpPr>
        <p:spPr>
          <a:xfrm>
            <a:off x="755682" y="984284"/>
            <a:ext cx="6275" cy="1657283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9" name="textbox 189"/>
          <p:cNvSpPr/>
          <p:nvPr/>
        </p:nvSpPr>
        <p:spPr>
          <a:xfrm>
            <a:off x="666756" y="3915234"/>
            <a:ext cx="102870" cy="1212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50"/>
              </a:lnSpc>
            </a:pPr>
            <a:r>
              <a:rPr sz="600" kern="0" spc="0" dirty="0">
                <a:solidFill>
                  <a:srgbClr val="E17D83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识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box 190"/>
          <p:cNvSpPr/>
          <p:nvPr/>
        </p:nvSpPr>
        <p:spPr>
          <a:xfrm>
            <a:off x="660378" y="3820987"/>
            <a:ext cx="3942079" cy="24384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300" kern="0" spc="1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查，发现感染及时治疗</a:t>
            </a:r>
            <a:r>
              <a:rPr sz="1300" kern="0" spc="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en-US" altLang="en-US" sz="1300" dirty="0"/>
          </a:p>
          <a:p>
            <a:pPr marL="593090" algn="l" rtl="0" eaLnBrk="0">
              <a:lnSpc>
                <a:spcPct val="99000"/>
              </a:lnSpc>
              <a:spcBef>
                <a:spcPts val="900"/>
              </a:spcBef>
            </a:pPr>
            <a:r>
              <a:rPr sz="1300" b="1" kern="0" spc="-30" dirty="0">
                <a:solidFill>
                  <a:srgbClr val="C6121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300" kern="0" spc="-140" dirty="0">
                <a:solidFill>
                  <a:srgbClr val="C6121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30" dirty="0">
                <a:solidFill>
                  <a:srgbClr val="C6121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以下方法不能预防性病</a:t>
            </a:r>
            <a:endParaRPr lang="en-US" altLang="en-US" sz="1300" dirty="0"/>
          </a:p>
          <a:p>
            <a:pPr marL="590550" algn="l" rtl="0" eaLnBrk="0">
              <a:lnSpc>
                <a:spcPct val="88000"/>
              </a:lnSpc>
              <a:spcBef>
                <a:spcPts val="925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性交前后洗澡、阴道冲洗及服用抗生素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都不能</a:t>
            </a:r>
            <a:endParaRPr lang="en-US" altLang="en-US" sz="1300" dirty="0"/>
          </a:p>
          <a:p>
            <a:pPr marL="247650" algn="l" rtl="0" eaLnBrk="0">
              <a:lnSpc>
                <a:spcPts val="2540"/>
              </a:lnSpc>
            </a:pPr>
            <a:r>
              <a:rPr sz="12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预防性病；</a:t>
            </a:r>
            <a:endParaRPr lang="en-US" altLang="en-US" sz="1200" dirty="0"/>
          </a:p>
          <a:p>
            <a:pPr marL="590550" algn="l" rtl="0" eaLnBrk="0">
              <a:lnSpc>
                <a:spcPct val="88000"/>
              </a:lnSpc>
              <a:spcBef>
                <a:spcPts val="1140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生殖器部位看起来干净或没有异常不一定就表</a:t>
            </a:r>
            <a:endParaRPr lang="en-US" altLang="en-US" sz="1300" dirty="0"/>
          </a:p>
          <a:p>
            <a:pPr marL="247650" algn="l" rtl="0" eaLnBrk="0">
              <a:lnSpc>
                <a:spcPct val="161000"/>
              </a:lnSpc>
              <a:spcBef>
                <a:spcPts val="30"/>
              </a:spcBef>
            </a:pP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明没有感染性病，定期服用抗生素或阴道局部用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药，不仅不能预防性病，还会产</a:t>
            </a: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生耐药性；</a:t>
            </a:r>
            <a:endParaRPr lang="en-US" altLang="en-US" sz="1300" dirty="0"/>
          </a:p>
          <a:p>
            <a:pPr algn="l" rtl="0" eaLnBrk="0">
              <a:lnSpc>
                <a:spcPct val="103000"/>
              </a:lnSpc>
            </a:pPr>
            <a:endParaRPr lang="en-US" altLang="en-US" sz="900" dirty="0"/>
          </a:p>
          <a:p>
            <a:pPr marL="590550" algn="l" rtl="0" eaLnBrk="0">
              <a:lnSpc>
                <a:spcPct val="99000"/>
              </a:lnSpc>
              <a:spcBef>
                <a:spcPts val="5"/>
              </a:spcBef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体外射精或射精前戴上安全套不能预防性病。</a:t>
            </a:r>
            <a:endParaRPr lang="en-US" altLang="en-US" sz="1300" dirty="0"/>
          </a:p>
        </p:txBody>
      </p:sp>
      <p:sp>
        <p:nvSpPr>
          <p:cNvPr id="191" name="textbox 191"/>
          <p:cNvSpPr/>
          <p:nvPr/>
        </p:nvSpPr>
        <p:spPr>
          <a:xfrm>
            <a:off x="660378" y="1260511"/>
            <a:ext cx="3940175" cy="21126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593090" algn="l" rtl="0" eaLnBrk="0">
              <a:lnSpc>
                <a:spcPct val="99000"/>
              </a:lnSpc>
            </a:pPr>
            <a:r>
              <a:rPr sz="1300" b="1" kern="0" spc="-40" dirty="0">
                <a:solidFill>
                  <a:srgbClr val="DF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280" dirty="0">
                <a:solidFill>
                  <a:srgbClr val="DF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40" dirty="0">
                <a:solidFill>
                  <a:srgbClr val="DF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怀疑得了性病怎么办</a:t>
            </a:r>
            <a:endParaRPr lang="en-US" altLang="en-US" sz="1300" dirty="0"/>
          </a:p>
          <a:p>
            <a:pPr marL="590550" algn="l" rtl="0" eaLnBrk="0">
              <a:lnSpc>
                <a:spcPct val="88000"/>
              </a:lnSpc>
              <a:spcBef>
                <a:spcPts val="1020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多数性病是可以彻底治愈的，如果出现尿道分</a:t>
            </a:r>
            <a:endParaRPr lang="en-US" altLang="en-US" sz="1300" dirty="0"/>
          </a:p>
          <a:p>
            <a:pPr marL="247650" algn="l" rtl="0" eaLnBrk="0">
              <a:lnSpc>
                <a:spcPct val="162000"/>
              </a:lnSpc>
              <a:spcBef>
                <a:spcPts val="35"/>
              </a:spcBef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泌物、白带异常、可疑皮疹、生殖器破溃、水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疱等症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状或怀疑得了性病时，应及时到正规医院检查治疗，</a:t>
            </a:r>
            <a:r>
              <a:rPr sz="13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千万不可自己买药乱治，不要到非法</a:t>
            </a: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诊所求医。</a:t>
            </a:r>
            <a:endParaRPr lang="en-US" altLang="en-US" sz="1300" dirty="0"/>
          </a:p>
          <a:p>
            <a:pPr marL="590550" algn="l" rtl="0" eaLnBrk="0">
              <a:lnSpc>
                <a:spcPct val="88000"/>
              </a:lnSpc>
              <a:spcBef>
                <a:spcPts val="965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某些性病感染可无自觉症状，因此，有多性伴</a:t>
            </a:r>
            <a:endParaRPr lang="en-US" altLang="en-US" sz="1300" dirty="0"/>
          </a:p>
          <a:p>
            <a:pPr marL="12700" algn="l" rtl="0" eaLnBrk="0">
              <a:lnSpc>
                <a:spcPts val="2550"/>
              </a:lnSpc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预或有不安全性行为者，应定期到医院检查。性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病患</a:t>
            </a:r>
            <a:endParaRPr lang="en-US" altLang="en-US" sz="1300" dirty="0"/>
          </a:p>
        </p:txBody>
      </p:sp>
      <p:sp>
        <p:nvSpPr>
          <p:cNvPr id="192" name="textbox 192"/>
          <p:cNvSpPr/>
          <p:nvPr/>
        </p:nvSpPr>
        <p:spPr>
          <a:xfrm>
            <a:off x="895333" y="3497169"/>
            <a:ext cx="3715384" cy="2139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者治疗期间应避免性行为，性伴也应到医院接受检</a:t>
            </a:r>
            <a:endParaRPr lang="en-US" altLang="en-US" sz="1300" dirty="0"/>
          </a:p>
        </p:txBody>
      </p:sp>
      <p:sp>
        <p:nvSpPr>
          <p:cNvPr id="193" name="textbox 193"/>
          <p:cNvSpPr/>
          <p:nvPr/>
        </p:nvSpPr>
        <p:spPr>
          <a:xfrm>
            <a:off x="1741585" y="723669"/>
            <a:ext cx="1595119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kern="0" spc="-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200" kern="0" spc="-5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kern="0" spc="-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200" kern="0" spc="-6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kern="0" spc="-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r>
              <a:rPr sz="1200" kern="0" spc="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</a:t>
            </a:r>
            <a:r>
              <a:rPr sz="1200" kern="0" spc="-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200" kern="0" spc="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200" kern="0" spc="-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200" dirty="0"/>
          </a:p>
        </p:txBody>
      </p:sp>
      <p:sp>
        <p:nvSpPr>
          <p:cNvPr id="194" name="textbox 194"/>
          <p:cNvSpPr/>
          <p:nvPr/>
        </p:nvSpPr>
        <p:spPr>
          <a:xfrm>
            <a:off x="681684" y="2737633"/>
            <a:ext cx="127635" cy="344170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4000"/>
              </a:lnSpc>
            </a:pPr>
            <a:r>
              <a:rPr sz="700" kern="0" spc="5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700" dirty="0"/>
          </a:p>
        </p:txBody>
      </p:sp>
      <p:sp>
        <p:nvSpPr>
          <p:cNvPr id="195" name="rect"/>
          <p:cNvSpPr/>
          <p:nvPr/>
        </p:nvSpPr>
        <p:spPr>
          <a:xfrm>
            <a:off x="1606520" y="880997"/>
            <a:ext cx="3536979" cy="7619"/>
          </a:xfrm>
          <a:prstGeom prst="rect">
            <a:avLst/>
          </a:prstGeom>
          <a:solidFill>
            <a:srgbClr val="00B259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6" name="textbox 196"/>
          <p:cNvSpPr/>
          <p:nvPr/>
        </p:nvSpPr>
        <p:spPr>
          <a:xfrm>
            <a:off x="649210" y="3451684"/>
            <a:ext cx="114300" cy="345440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600" kern="0" spc="50" dirty="0">
                <a:solidFill>
                  <a:srgbClr val="CF5565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</a:t>
            </a:r>
            <a:r>
              <a:rPr sz="600" kern="0" spc="0" dirty="0">
                <a:solidFill>
                  <a:srgbClr val="CF5565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600" kern="0" spc="50" dirty="0">
                <a:solidFill>
                  <a:srgbClr val="BA5163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600" dirty="0"/>
          </a:p>
        </p:txBody>
      </p:sp>
      <p:sp>
        <p:nvSpPr>
          <p:cNvPr id="197" name="textbox 197"/>
          <p:cNvSpPr/>
          <p:nvPr/>
        </p:nvSpPr>
        <p:spPr>
          <a:xfrm>
            <a:off x="850893" y="6601948"/>
            <a:ext cx="140335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22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/>
          <p:nvPr/>
        </p:nvSpPr>
        <p:spPr>
          <a:xfrm>
            <a:off x="5657802" y="2295525"/>
            <a:ext cx="3957954" cy="41306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27940" algn="l" rtl="0" eaLnBrk="0">
              <a:lnSpc>
                <a:spcPct val="99000"/>
              </a:lnSpc>
            </a:pPr>
            <a:r>
              <a:rPr sz="1300" b="1" kern="0" spc="-20" dirty="0">
                <a:solidFill>
                  <a:srgbClr val="D4000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艾滋病预防知识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34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(一)什么是艾滋病</a:t>
            </a:r>
            <a:r>
              <a:rPr sz="1300" kern="0" spc="-2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</a:t>
            </a:r>
            <a:r>
              <a:rPr sz="1300" kern="0" spc="-3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1艾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23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(二)感染艾滋病病毒后什么时候发病</a:t>
            </a:r>
            <a:r>
              <a:rPr sz="1300" kern="0" spc="-2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</a:t>
            </a:r>
            <a:r>
              <a:rPr sz="1300" kern="0" spc="-3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endParaRPr lang="en-US" altLang="en-US" sz="1300" dirty="0"/>
          </a:p>
          <a:p>
            <a:pPr marL="3790950" algn="l" rtl="0" eaLnBrk="0">
              <a:lnSpc>
                <a:spcPct val="74000"/>
              </a:lnSpc>
              <a:spcBef>
                <a:spcPts val="40"/>
              </a:spcBef>
            </a:pPr>
            <a:r>
              <a:rPr sz="1100" kern="0" spc="0" dirty="0">
                <a:solidFill>
                  <a:srgbClr val="BB3841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痫</a:t>
            </a:r>
            <a:endParaRPr lang="en-US" altLang="en-US" sz="1100" dirty="0"/>
          </a:p>
          <a:p>
            <a:pPr marL="69850" algn="l" rtl="0" eaLnBrk="0">
              <a:lnSpc>
                <a:spcPct val="99000"/>
              </a:lnSpc>
              <a:spcBef>
                <a:spcPts val="0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(三)艾滋病有哪些临床表现</a:t>
            </a:r>
            <a:r>
              <a:rPr sz="1300" kern="0" spc="-3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</a:t>
            </a:r>
            <a:r>
              <a:rPr sz="1300" kern="0" spc="-4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4两</a:t>
            </a:r>
            <a:endParaRPr lang="en-US" altLang="en-US" sz="1300" dirty="0"/>
          </a:p>
          <a:p>
            <a:pPr marL="3790950" algn="l" rtl="0" eaLnBrk="0">
              <a:lnSpc>
                <a:spcPct val="71000"/>
              </a:lnSpc>
              <a:spcBef>
                <a:spcPts val="580"/>
              </a:spcBef>
            </a:pPr>
            <a:r>
              <a:rPr sz="1100" kern="0" spc="0" dirty="0">
                <a:solidFill>
                  <a:srgbClr val="AF303C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预</a:t>
            </a:r>
            <a:endParaRPr lang="en-US" altLang="en-US" sz="1100" dirty="0"/>
          </a:p>
          <a:p>
            <a:pPr marL="69850" algn="l" rtl="0" eaLnBrk="0">
              <a:lnSpc>
                <a:spcPct val="99000"/>
              </a:lnSpc>
              <a:spcBef>
                <a:spcPts val="18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(四)哪些途径传播艾滋病</a:t>
            </a:r>
            <a:r>
              <a:rPr sz="1300" kern="0" spc="-1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</a:t>
            </a:r>
            <a:r>
              <a:rPr sz="1300" kern="0" spc="-2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</a:t>
            </a:r>
            <a:endParaRPr lang="en-US" altLang="en-US" sz="1300" dirty="0"/>
          </a:p>
          <a:p>
            <a:pPr marL="3784600" algn="l" rtl="0" eaLnBrk="0">
              <a:lnSpc>
                <a:spcPct val="73000"/>
              </a:lnSpc>
              <a:spcBef>
                <a:spcPts val="160"/>
              </a:spcBef>
            </a:pPr>
            <a:r>
              <a:rPr sz="1000" kern="0" spc="0" dirty="0">
                <a:solidFill>
                  <a:srgbClr val="DF5365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识</a:t>
            </a:r>
            <a:endParaRPr lang="en-US" altLang="en-US" sz="1000" dirty="0"/>
          </a:p>
          <a:p>
            <a:pPr marL="76200" algn="l" rtl="0" eaLnBrk="0">
              <a:lnSpc>
                <a:spcPct val="99000"/>
              </a:lnSpc>
              <a:spcBef>
                <a:spcPts val="60"/>
              </a:spcBef>
            </a:pPr>
            <a:r>
              <a:rPr sz="1300" kern="0" spc="1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(五)与感染者/病人的日常接触及蚊虫叮咬不</a:t>
            </a:r>
            <a:r>
              <a:rPr sz="1300" kern="0" spc="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传●</a:t>
            </a:r>
            <a:endParaRPr lang="en-US" altLang="en-US" sz="1300" dirty="0"/>
          </a:p>
          <a:p>
            <a:pPr marL="12700" algn="l" rtl="0" eaLnBrk="0">
              <a:lnSpc>
                <a:spcPct val="99000"/>
              </a:lnSpc>
              <a:spcBef>
                <a:spcPts val="117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播艾滋病</a:t>
            </a:r>
            <a:r>
              <a:rPr sz="1300" kern="0" spc="-2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……………………………………………</a:t>
            </a:r>
            <a:r>
              <a:rPr sz="13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hlinkClick r:id="rId1" action="ppaction://hlinksldjump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6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24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(六)哪些行为容易感染上艾滋病病毒</a:t>
            </a:r>
            <a:r>
              <a:rPr sz="1300" kern="0" spc="-2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</a:t>
            </a:r>
            <a:r>
              <a:rPr sz="1300" kern="0" spc="-3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hlinkClick r:id="rId2" action="ppaction://hlinksldjump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8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245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(七)如何预防艾滋病</a:t>
            </a:r>
            <a:r>
              <a:rPr sz="1300" kern="0" spc="-2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</a:t>
            </a:r>
            <a:r>
              <a:rPr sz="13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hlinkClick r:id="rId3" action="ppaction://hlinksldjump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10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305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(八)遇到以下问题怎么办</a:t>
            </a:r>
            <a:r>
              <a:rPr sz="1300" kern="0" spc="-2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</a:t>
            </a:r>
            <a:r>
              <a:rPr sz="13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hlinkClick r:id="rId4" action="ppaction://hlinksldjump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12</a:t>
            </a:r>
            <a:endParaRPr lang="en-US" altLang="en-US" sz="1300" dirty="0"/>
          </a:p>
          <a:p>
            <a:pPr marL="69850" algn="l" rtl="0" eaLnBrk="0">
              <a:lnSpc>
                <a:spcPct val="99000"/>
              </a:lnSpc>
              <a:spcBef>
                <a:spcPts val="1175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(九)艾滋病自愿咨询检测</a:t>
            </a:r>
            <a:r>
              <a:rPr sz="1300" kern="0" spc="-3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</a:t>
            </a:r>
            <a:r>
              <a:rPr sz="13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15</a:t>
            </a:r>
            <a:endParaRPr lang="en-US" altLang="en-US" sz="1300" dirty="0"/>
          </a:p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algn="l" rtl="0" eaLnBrk="0">
              <a:lnSpc>
                <a:spcPct val="9000"/>
              </a:lnSpc>
            </a:pPr>
            <a:endParaRPr lang="en-US" altLang="en-US" sz="100" dirty="0"/>
          </a:p>
          <a:p>
            <a:pPr marL="69850" algn="l" rtl="0" eaLnBrk="0">
              <a:lnSpc>
                <a:spcPct val="99000"/>
              </a:lnSpc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(十)什么是国家“四免一关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怀”政策</a:t>
            </a:r>
            <a:r>
              <a:rPr sz="1300" kern="0" spc="-2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</a:t>
            </a:r>
            <a:r>
              <a:rPr sz="1300" kern="0" spc="-3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16</a:t>
            </a:r>
            <a:endParaRPr lang="en-US" altLang="en-US" sz="1300" dirty="0"/>
          </a:p>
        </p:txBody>
      </p:sp>
      <p:sp>
        <p:nvSpPr>
          <p:cNvPr id="9" name="textbox 9"/>
          <p:cNvSpPr/>
          <p:nvPr/>
        </p:nvSpPr>
        <p:spPr>
          <a:xfrm>
            <a:off x="7117057" y="1411423"/>
            <a:ext cx="998855" cy="43306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2700" b="1" kern="0" spc="-220" dirty="0">
                <a:solidFill>
                  <a:srgbClr val="EF000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目</a:t>
            </a:r>
            <a:r>
              <a:rPr sz="2700" kern="0" spc="1310" dirty="0">
                <a:solidFill>
                  <a:srgbClr val="EF000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700" b="1" kern="0" spc="-220" dirty="0">
                <a:solidFill>
                  <a:srgbClr val="EF000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录</a:t>
            </a:r>
            <a:endParaRPr lang="en-US" altLang="en-US" sz="2700" dirty="0"/>
          </a:p>
        </p:txBody>
      </p:sp>
      <p:sp>
        <p:nvSpPr>
          <p:cNvPr id="10" name="textbox 10"/>
          <p:cNvSpPr/>
          <p:nvPr/>
        </p:nvSpPr>
        <p:spPr>
          <a:xfrm>
            <a:off x="6784212" y="701730"/>
            <a:ext cx="1666239" cy="2216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300" b="1" kern="0" spc="40" dirty="0">
                <a:solidFill>
                  <a:srgbClr val="009B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r>
              <a:rPr sz="1300" kern="0" spc="110" dirty="0">
                <a:solidFill>
                  <a:srgbClr val="009B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40" dirty="0">
                <a:solidFill>
                  <a:srgbClr val="009B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性病预防知识</a:t>
            </a:r>
            <a:endParaRPr lang="en-US" altLang="en-US" sz="1300" dirty="0"/>
          </a:p>
        </p:txBody>
      </p:sp>
      <p:sp>
        <p:nvSpPr>
          <p:cNvPr id="11" name="textbox 11"/>
          <p:cNvSpPr/>
          <p:nvPr/>
        </p:nvSpPr>
        <p:spPr>
          <a:xfrm>
            <a:off x="9436115" y="2786903"/>
            <a:ext cx="160020" cy="1866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100" kern="0" spc="0" dirty="0">
                <a:solidFill>
                  <a:srgbClr val="D4435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endParaRPr lang="en-US" altLang="en-US" sz="1100" dirty="0"/>
          </a:p>
        </p:txBody>
      </p:sp>
      <p:sp>
        <p:nvSpPr>
          <p:cNvPr id="12" name="textbox 12"/>
          <p:cNvSpPr/>
          <p:nvPr/>
        </p:nvSpPr>
        <p:spPr>
          <a:xfrm>
            <a:off x="9455146" y="3477775"/>
            <a:ext cx="130175" cy="1492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75"/>
              </a:lnSpc>
            </a:pPr>
            <a:r>
              <a:rPr sz="800" kern="0" spc="20" dirty="0">
                <a:solidFill>
                  <a:srgbClr val="E7566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肝</a:t>
            </a:r>
            <a:endParaRPr lang="en-US" altLang="en-US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3"/>
          <p:cNvSpPr/>
          <p:nvPr/>
        </p:nvSpPr>
        <p:spPr>
          <a:xfrm>
            <a:off x="679409" y="709233"/>
            <a:ext cx="3724275" cy="55880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1189990" algn="l" rtl="0" eaLnBrk="0">
              <a:lnSpc>
                <a:spcPct val="99000"/>
              </a:lnSpc>
            </a:pP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300" kern="0" spc="-18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300" kern="0" spc="-19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r>
              <a:rPr sz="1300" kern="0" spc="-17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300" kern="0" spc="-18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300" dirty="0"/>
          </a:p>
          <a:p>
            <a:pPr algn="l" rtl="0" eaLnBrk="0">
              <a:lnSpc>
                <a:spcPct val="102000"/>
              </a:lnSpc>
            </a:pPr>
            <a:endParaRPr lang="en-US" altLang="en-US" sz="1000" dirty="0"/>
          </a:p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marL="250190" algn="l" rtl="0" eaLnBrk="0">
              <a:lnSpc>
                <a:spcPct val="99000"/>
              </a:lnSpc>
              <a:spcBef>
                <a:spcPts val="395"/>
              </a:spcBef>
            </a:pPr>
            <a:r>
              <a:rPr sz="1300" b="1" kern="0" spc="-10" dirty="0">
                <a:solidFill>
                  <a:srgbClr val="D9051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性病基本知识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32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1、什么是性病</a:t>
            </a:r>
            <a:r>
              <a:rPr sz="1300" kern="0" spc="-2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20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2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性病的危害</a:t>
            </a:r>
            <a:r>
              <a:rPr sz="1300" kern="0" spc="-3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19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性病的传播途径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</a:t>
            </a:r>
            <a:endParaRPr lang="en-US" altLang="en-US" sz="1300" dirty="0"/>
          </a:p>
          <a:p>
            <a:pPr algn="l" rtl="0" eaLnBrk="0">
              <a:lnSpc>
                <a:spcPct val="144000"/>
              </a:lnSpc>
            </a:pPr>
            <a:endParaRPr lang="en-US" altLang="en-US" sz="1000" dirty="0"/>
          </a:p>
          <a:p>
            <a:pPr marL="237490" algn="l" rtl="0" eaLnBrk="0">
              <a:lnSpc>
                <a:spcPct val="99000"/>
              </a:lnSpc>
              <a:spcBef>
                <a:spcPts val="400"/>
              </a:spcBef>
            </a:pPr>
            <a:r>
              <a:rPr sz="1300" b="1" kern="0" spc="0" dirty="0">
                <a:solidFill>
                  <a:srgbClr val="C814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性病常见症状</a:t>
            </a:r>
            <a:endParaRPr lang="en-US" altLang="en-US" sz="1300" dirty="0"/>
          </a:p>
          <a:p>
            <a:pPr marL="228600" algn="l" rtl="0" eaLnBrk="0">
              <a:lnSpc>
                <a:spcPct val="100000"/>
              </a:lnSpc>
              <a:spcBef>
                <a:spcPts val="1250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1、梅毒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285"/>
              </a:spcBef>
            </a:pP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2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淋</a:t>
            </a:r>
            <a:r>
              <a:rPr sz="13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r>
              <a:rPr sz="1300" kern="0" spc="-2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……………………………………………</a:t>
            </a:r>
            <a:endParaRPr lang="en-US" altLang="en-US" sz="1300" dirty="0"/>
          </a:p>
          <a:p>
            <a:pPr marL="12700" algn="l" rtl="0" eaLnBrk="0">
              <a:lnSpc>
                <a:spcPct val="99000"/>
              </a:lnSpc>
              <a:spcBef>
                <a:spcPts val="1295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织3、生殖道沙眼衣原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体感染</a:t>
            </a:r>
            <a:r>
              <a:rPr sz="1300" kern="0" spc="-1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05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4、</a:t>
            </a:r>
            <a:r>
              <a:rPr sz="1300" kern="0" spc="-3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尖锐湿疣</a:t>
            </a:r>
            <a:r>
              <a:rPr sz="1300" kern="0" spc="-2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25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5、</a:t>
            </a:r>
            <a:r>
              <a:rPr sz="1300" kern="0" spc="-2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生殖器疱疹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……………………………………</a:t>
            </a:r>
            <a:endParaRPr lang="en-US" altLang="en-US" sz="1300" dirty="0"/>
          </a:p>
          <a:p>
            <a:pPr algn="l" rtl="0" eaLnBrk="0">
              <a:lnSpc>
                <a:spcPct val="140000"/>
              </a:lnSpc>
            </a:pPr>
            <a:endParaRPr lang="en-US" altLang="en-US" sz="1000" dirty="0"/>
          </a:p>
          <a:p>
            <a:pPr marL="237490" algn="l" rtl="0" eaLnBrk="0">
              <a:lnSpc>
                <a:spcPct val="99000"/>
              </a:lnSpc>
              <a:spcBef>
                <a:spcPts val="395"/>
              </a:spcBef>
            </a:pPr>
            <a:r>
              <a:rPr sz="1300" b="1" kern="0" spc="10" dirty="0">
                <a:solidFill>
                  <a:srgbClr val="DD000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性病预防控制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22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1、如何预防性病</a:t>
            </a:r>
            <a:r>
              <a:rPr sz="1300" kern="0" spc="-2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</a:t>
            </a:r>
            <a:endParaRPr lang="en-US" altLang="en-US" sz="1300" dirty="0"/>
          </a:p>
          <a:p>
            <a:pPr marL="228600" algn="l" rtl="0" eaLnBrk="0">
              <a:lnSpc>
                <a:spcPct val="99000"/>
              </a:lnSpc>
              <a:spcBef>
                <a:spcPts val="1255"/>
              </a:spcBef>
            </a:pP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2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怀疑得了性病怎么办</a:t>
            </a:r>
            <a:r>
              <a:rPr sz="1300" kern="0" spc="-1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…………………………</a:t>
            </a:r>
            <a:endParaRPr lang="en-US" altLang="en-US" sz="13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marL="228600" algn="l" rtl="0" eaLnBrk="0">
              <a:lnSpc>
                <a:spcPct val="99000"/>
              </a:lnSpc>
              <a:spcBef>
                <a:spcPts val="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以下方法不能预防性病</a:t>
            </a:r>
            <a:r>
              <a:rPr sz="1300" kern="0" spc="-2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………………………</a:t>
            </a:r>
            <a:endParaRPr lang="en-US" altLang="en-US" sz="1300" dirty="0"/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5664227" y="2106279"/>
          <a:ext cx="3961765" cy="2192020"/>
        </p:xfrm>
        <a:graphic>
          <a:graphicData uri="http://schemas.openxmlformats.org/drawingml/2006/table">
            <a:tbl>
              <a:tblPr/>
              <a:tblGrid>
                <a:gridCol w="3762375"/>
                <a:gridCol w="199389"/>
              </a:tblGrid>
              <a:tr h="2192020">
                <a:tc>
                  <a:txBody>
                    <a:bodyPr/>
                    <a:lstStyle/>
                    <a:p>
                      <a:pPr marL="7239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sz="1300" b="1" kern="0" spc="190" dirty="0">
                          <a:solidFill>
                            <a:srgbClr val="C91A25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(</a:t>
                      </a:r>
                      <a:r>
                        <a:rPr sz="1300" kern="0" spc="-260" dirty="0">
                          <a:solidFill>
                            <a:srgbClr val="C91A25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300" b="1" kern="0" spc="190" dirty="0">
                          <a:solidFill>
                            <a:srgbClr val="C91A25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一</a:t>
                      </a:r>
                      <a:r>
                        <a:rPr sz="1300" kern="0" spc="-310" dirty="0">
                          <a:solidFill>
                            <a:srgbClr val="C91A25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300" b="1" kern="0" spc="190" dirty="0">
                          <a:solidFill>
                            <a:srgbClr val="C91A25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)什么是艾滋病</a:t>
                      </a:r>
                      <a:endParaRPr lang="en-US" altLang="en-US" sz="1300" dirty="0"/>
                    </a:p>
                    <a:p>
                      <a:pPr marL="355600" algn="l" rtl="0" eaLnBrk="0">
                        <a:lnSpc>
                          <a:spcPct val="88000"/>
                        </a:lnSpc>
                        <a:spcBef>
                          <a:spcPts val="1315"/>
                        </a:spcBef>
                      </a:pPr>
                      <a:r>
                        <a:rPr sz="1300" kern="0" spc="1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1、艾滋病(</a:t>
                      </a:r>
                      <a:r>
                        <a:rPr sz="13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AIDS</a:t>
                      </a:r>
                      <a:r>
                        <a:rPr sz="1300" kern="0" spc="1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)是由艾滋病病毒(</a:t>
                      </a:r>
                      <a:r>
                        <a:rPr sz="13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HIV</a:t>
                      </a:r>
                      <a:r>
                        <a:rPr sz="1300" kern="0" spc="1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)引</a:t>
                      </a:r>
                      <a:endParaRPr lang="en-US" altLang="en-US" sz="1300" dirty="0"/>
                    </a:p>
                    <a:p>
                      <a:pPr algn="l" rtl="0" eaLnBrk="0">
                        <a:lnSpc>
                          <a:spcPts val="2280"/>
                        </a:lnSpc>
                      </a:pPr>
                      <a:r>
                        <a:rPr sz="13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起的一种病死率很高的严重传染病，目前尚无有效的疫</a:t>
                      </a:r>
                      <a:endParaRPr lang="en-US" altLang="en-US" sz="1300" dirty="0"/>
                    </a:p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800" dirty="0"/>
                    </a:p>
                    <a:p>
                      <a:pPr marL="25400" algn="l" rtl="0" eaLnBrk="0">
                        <a:lnSpc>
                          <a:spcPts val="1475"/>
                        </a:lnSpc>
                        <a:spcBef>
                          <a:spcPts val="0"/>
                        </a:spcBef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苗和治愈方法，但完全</a:t>
                      </a: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可以预防。</a:t>
                      </a:r>
                      <a:endParaRPr lang="en-US" altLang="en-US" sz="1200" dirty="0"/>
                    </a:p>
                  </a:txBody>
                  <a:tcPr marL="0" marR="0" marT="753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2000"/>
                        </a:lnSpc>
                      </a:pPr>
                      <a:endParaRPr lang="en-US" altLang="en-US" sz="200" dirty="0"/>
                    </a:p>
                    <a:p>
                      <a:pPr marL="615950" algn="l" rtl="0" eaLnBrk="0">
                        <a:lnSpc>
                          <a:spcPts val="950"/>
                        </a:lnSpc>
                      </a:pPr>
                      <a:r>
                        <a:rPr sz="700" kern="0" spc="7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隶书" panose="02010509060101010101" charset="-122"/>
                          <a:ea typeface="隶书" panose="02010509060101010101" charset="-122"/>
                          <a:cs typeface="隶书" panose="02010509060101010101" charset="-122"/>
                        </a:rPr>
                        <a:t>艾游病预</a:t>
                      </a:r>
                      <a:endParaRPr lang="en-US" altLang="en-US" sz="700" dirty="0"/>
                    </a:p>
                  </a:txBody>
                  <a:tcPr marL="0" marR="0" marT="0" marB="0" vert="ea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textbox 15"/>
          <p:cNvSpPr/>
          <p:nvPr/>
        </p:nvSpPr>
        <p:spPr>
          <a:xfrm>
            <a:off x="5664181" y="4934441"/>
            <a:ext cx="2038350" cy="14941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355600" algn="l" rtl="0" eaLnBrk="0">
              <a:lnSpc>
                <a:spcPct val="88000"/>
              </a:lnSpc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300" kern="0" spc="-3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不要认为艾滋病离</a:t>
            </a:r>
            <a:endParaRPr lang="en-US" altLang="en-US" sz="1300" dirty="0"/>
          </a:p>
          <a:p>
            <a:pPr marL="12700" algn="just" rtl="0" eaLnBrk="0">
              <a:lnSpc>
                <a:spcPct val="163000"/>
              </a:lnSpc>
              <a:spcBef>
                <a:spcPts val="20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自己很远。目前艾滋病在我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国迅速蔓延，通过不安全性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行为感染的人越来越多，女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性感染比例逐渐上升。</a:t>
            </a:r>
            <a:endParaRPr lang="en-US" altLang="en-US" sz="1300" dirty="0"/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873978" y="4800598"/>
            <a:ext cx="1562081" cy="1606552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229600" y="3257532"/>
            <a:ext cx="1028700" cy="1003344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470625" y="3365521"/>
            <a:ext cx="946197" cy="933404"/>
          </a:xfrm>
          <a:prstGeom prst="rect">
            <a:avLst/>
          </a:prstGeom>
        </p:spPr>
      </p:pic>
      <p:sp>
        <p:nvSpPr>
          <p:cNvPr id="19" name="textbox 19"/>
          <p:cNvSpPr/>
          <p:nvPr/>
        </p:nvSpPr>
        <p:spPr>
          <a:xfrm>
            <a:off x="4413281" y="1658884"/>
            <a:ext cx="191770" cy="46297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1000"/>
              </a:lnSpc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18</a:t>
            </a:r>
            <a:endParaRPr lang="en-US" altLang="en-US" sz="1300" dirty="0"/>
          </a:p>
          <a:p>
            <a:pPr marL="12700" algn="l" rtl="0" eaLnBrk="0">
              <a:lnSpc>
                <a:spcPct val="81000"/>
              </a:lnSpc>
              <a:spcBef>
                <a:spcPts val="1485"/>
              </a:spcBef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18</a:t>
            </a:r>
            <a:endParaRPr lang="en-US" altLang="en-US" sz="1300" dirty="0"/>
          </a:p>
          <a:p>
            <a:pPr marL="12700" algn="l" rtl="0" eaLnBrk="0">
              <a:lnSpc>
                <a:spcPct val="81000"/>
              </a:lnSpc>
              <a:spcBef>
                <a:spcPts val="1480"/>
              </a:spcBef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</a:t>
            </a:r>
            <a:endParaRPr lang="en-US" altLang="en-US" sz="13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81000"/>
              </a:lnSpc>
              <a:spcBef>
                <a:spcPts val="390"/>
              </a:spcBef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</a:t>
            </a:r>
            <a:endParaRPr lang="en-US" altLang="en-US" sz="1300" dirty="0"/>
          </a:p>
          <a:p>
            <a:pPr marL="12700" algn="l" rtl="0" eaLnBrk="0">
              <a:lnSpc>
                <a:spcPct val="82000"/>
              </a:lnSpc>
              <a:spcBef>
                <a:spcPts val="156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</a:t>
            </a:r>
            <a:endParaRPr lang="en-US" altLang="en-US" sz="1300" dirty="0"/>
          </a:p>
          <a:p>
            <a:pPr marL="12700" algn="l" rtl="0" eaLnBrk="0">
              <a:lnSpc>
                <a:spcPct val="82000"/>
              </a:lnSpc>
              <a:spcBef>
                <a:spcPts val="1565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</a:t>
            </a:r>
            <a:endParaRPr lang="en-US" altLang="en-US" sz="1300" dirty="0"/>
          </a:p>
          <a:p>
            <a:pPr marL="12700" algn="l" rtl="0" eaLnBrk="0">
              <a:lnSpc>
                <a:spcPct val="82000"/>
              </a:lnSpc>
              <a:spcBef>
                <a:spcPts val="132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21</a:t>
            </a:r>
            <a:endParaRPr lang="en-US" altLang="en-US" sz="1300" dirty="0"/>
          </a:p>
          <a:p>
            <a:pPr marL="12700" algn="l" rtl="0" eaLnBrk="0">
              <a:lnSpc>
                <a:spcPct val="82000"/>
              </a:lnSpc>
              <a:spcBef>
                <a:spcPts val="152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21</a:t>
            </a:r>
            <a:endParaRPr lang="en-US" altLang="en-US" sz="1300" dirty="0"/>
          </a:p>
          <a:p>
            <a:pPr algn="l" rtl="0" eaLnBrk="0">
              <a:lnSpc>
                <a:spcPct val="131000"/>
              </a:lnSpc>
            </a:pPr>
            <a:endParaRPr lang="en-US" altLang="en-US" sz="1000" dirty="0"/>
          </a:p>
          <a:p>
            <a:pPr algn="l" rtl="0" eaLnBrk="0">
              <a:lnSpc>
                <a:spcPct val="131000"/>
              </a:lnSpc>
            </a:pPr>
            <a:endParaRPr lang="en-US" altLang="en-US" sz="1000" dirty="0"/>
          </a:p>
          <a:p>
            <a:pPr algn="l" rtl="0" eaLnBrk="0">
              <a:lnSpc>
                <a:spcPct val="131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82000"/>
              </a:lnSpc>
              <a:spcBef>
                <a:spcPts val="40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21</a:t>
            </a:r>
            <a:endParaRPr lang="en-US" altLang="en-US" sz="1300" dirty="0"/>
          </a:p>
          <a:p>
            <a:pPr marL="12700" algn="l" rtl="0" eaLnBrk="0">
              <a:lnSpc>
                <a:spcPct val="82000"/>
              </a:lnSpc>
              <a:spcBef>
                <a:spcPts val="152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22</a:t>
            </a:r>
            <a:endParaRPr lang="en-US" altLang="en-US" sz="1300" dirty="0"/>
          </a:p>
          <a:p>
            <a:pPr algn="l" rtl="0" eaLnBrk="0">
              <a:lnSpc>
                <a:spcPct val="102000"/>
              </a:lnSpc>
            </a:pPr>
            <a:endParaRPr lang="en-US" altLang="en-US" sz="1200" dirty="0"/>
          </a:p>
          <a:p>
            <a:pPr marL="12700" algn="l" rtl="0" eaLnBrk="0">
              <a:lnSpc>
                <a:spcPct val="82000"/>
              </a:lnSpc>
              <a:spcBef>
                <a:spcPts val="0"/>
              </a:spcBef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22</a:t>
            </a:r>
            <a:endParaRPr lang="en-US" altLang="en-US" sz="1300" dirty="0"/>
          </a:p>
        </p:txBody>
      </p:sp>
      <p:sp>
        <p:nvSpPr>
          <p:cNvPr id="20" name="textbox 20"/>
          <p:cNvSpPr/>
          <p:nvPr/>
        </p:nvSpPr>
        <p:spPr>
          <a:xfrm>
            <a:off x="6671013" y="1508315"/>
            <a:ext cx="1823085" cy="2978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4000"/>
              </a:lnSpc>
            </a:pPr>
            <a:r>
              <a:rPr sz="1900" b="1" kern="0" spc="100" dirty="0">
                <a:solidFill>
                  <a:srgbClr val="E80007">
                    <a:alpha val="100000"/>
                  </a:srgbClr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艾滋病预防知识</a:t>
            </a:r>
            <a:endParaRPr lang="en-US" altLang="en-US" sz="1900" dirty="0"/>
          </a:p>
        </p:txBody>
      </p:sp>
      <p:sp>
        <p:nvSpPr>
          <p:cNvPr id="21" name="textbox 21"/>
          <p:cNvSpPr/>
          <p:nvPr/>
        </p:nvSpPr>
        <p:spPr>
          <a:xfrm>
            <a:off x="7355757" y="709233"/>
            <a:ext cx="1090930" cy="2228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300" b="1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300" kern="0" spc="-1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300" kern="0" spc="-19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r>
              <a:rPr sz="1300" kern="0" spc="-17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300" kern="0" spc="-1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300" dirty="0"/>
          </a:p>
        </p:txBody>
      </p:sp>
      <p:sp>
        <p:nvSpPr>
          <p:cNvPr id="22" name="textbox 22"/>
          <p:cNvSpPr/>
          <p:nvPr/>
        </p:nvSpPr>
        <p:spPr>
          <a:xfrm>
            <a:off x="677506" y="2696649"/>
            <a:ext cx="147954" cy="636269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65"/>
              </a:lnSpc>
            </a:pPr>
            <a:r>
              <a:rPr sz="700" kern="0" spc="20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艾游病</a:t>
            </a:r>
            <a:r>
              <a:rPr sz="700" kern="0" spc="-5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sz="700" kern="0" spc="20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住病</a:t>
            </a:r>
            <a:endParaRPr lang="en-US" altLang="en-US" sz="700" dirty="0"/>
          </a:p>
        </p:txBody>
      </p:sp>
      <p:sp>
        <p:nvSpPr>
          <p:cNvPr id="23" name="textbox 23"/>
          <p:cNvSpPr/>
          <p:nvPr/>
        </p:nvSpPr>
        <p:spPr>
          <a:xfrm>
            <a:off x="9448768" y="3671179"/>
            <a:ext cx="190500" cy="3937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9050" algn="l" rtl="0" eaLnBrk="0">
              <a:lnSpc>
                <a:spcPct val="97000"/>
              </a:lnSpc>
            </a:pPr>
            <a:r>
              <a:rPr sz="1100" kern="0" spc="0" dirty="0">
                <a:solidFill>
                  <a:srgbClr val="C4647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1100" dirty="0"/>
          </a:p>
          <a:p>
            <a:pPr marL="12700" algn="l" rtl="0" eaLnBrk="0">
              <a:lnSpc>
                <a:spcPct val="99000"/>
              </a:lnSpc>
              <a:spcBef>
                <a:spcPts val="70"/>
              </a:spcBef>
            </a:pPr>
            <a:r>
              <a:rPr sz="1300" kern="0" spc="0" dirty="0">
                <a:solidFill>
                  <a:srgbClr val="E0656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1300" dirty="0"/>
          </a:p>
        </p:txBody>
      </p:sp>
      <p:sp>
        <p:nvSpPr>
          <p:cNvPr id="24" name="textbox 24"/>
          <p:cNvSpPr/>
          <p:nvPr/>
        </p:nvSpPr>
        <p:spPr>
          <a:xfrm>
            <a:off x="9296417" y="6572030"/>
            <a:ext cx="95885" cy="1860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1000"/>
              </a:lnSpc>
            </a:pP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endParaRPr lang="en-US" altLang="en-US" sz="1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5"/>
          <p:cNvSpPr/>
          <p:nvPr/>
        </p:nvSpPr>
        <p:spPr>
          <a:xfrm>
            <a:off x="5657802" y="1297947"/>
            <a:ext cx="3769359" cy="27457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85090" algn="l" rtl="0" eaLnBrk="0">
              <a:lnSpc>
                <a:spcPct val="99000"/>
              </a:lnSpc>
            </a:pPr>
            <a:r>
              <a:rPr sz="1300" b="1" kern="0" spc="230" dirty="0">
                <a:solidFill>
                  <a:srgbClr val="D3021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(二)感染艾滋病病毒后什么时候发病</a:t>
            </a:r>
            <a:endParaRPr lang="en-US" altLang="en-US" sz="1300" dirty="0"/>
          </a:p>
          <a:p>
            <a:pPr marL="361950" algn="l" rtl="0" eaLnBrk="0">
              <a:lnSpc>
                <a:spcPct val="88000"/>
              </a:lnSpc>
              <a:spcBef>
                <a:spcPts val="1220"/>
              </a:spcBef>
            </a:pPr>
            <a:r>
              <a:rPr sz="1300" kern="0" spc="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艾滋病病毒进入人体后，并不会马上使人生</a:t>
            </a:r>
            <a:endParaRPr lang="en-US" altLang="en-US" sz="1300" dirty="0"/>
          </a:p>
          <a:p>
            <a:pPr marL="12700" algn="just" rtl="0" eaLnBrk="0">
              <a:lnSpc>
                <a:spcPct val="173000"/>
              </a:lnSpc>
              <a:spcBef>
                <a:spcPts val="1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病，感染艾滋病病毒的人平均7-10年左右才会出现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艾滋病症状，从不小心感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染艾滋病病毒到出现症状</a:t>
            </a:r>
            <a:endParaRPr lang="en-US" altLang="en-US" sz="1300" dirty="0"/>
          </a:p>
          <a:p>
            <a:pPr marL="12700" algn="l" rtl="0" eaLnBrk="0">
              <a:lnSpc>
                <a:spcPct val="99000"/>
              </a:lnSpc>
              <a:spcBef>
                <a:spcPts val="1220"/>
              </a:spcBef>
            </a:pPr>
            <a:r>
              <a:rPr sz="1300" kern="0" spc="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这段时间叫做艾滋病潜伏期。潜伏期虽</a:t>
            </a:r>
            <a:r>
              <a:rPr sz="13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然没有症</a:t>
            </a:r>
            <a:endParaRPr lang="en-US" altLang="en-US" sz="1300" dirty="0"/>
          </a:p>
          <a:p>
            <a:pPr marL="3638550" algn="l" rtl="0" eaLnBrk="0">
              <a:lnSpc>
                <a:spcPct val="94000"/>
              </a:lnSpc>
              <a:spcBef>
                <a:spcPts val="585"/>
              </a:spcBef>
            </a:pPr>
            <a:r>
              <a:rPr sz="500" kern="0" spc="120" dirty="0">
                <a:solidFill>
                  <a:srgbClr val="DF8F9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500" dirty="0"/>
          </a:p>
          <a:p>
            <a:pPr marL="12700" algn="l" rtl="0" eaLnBrk="0">
              <a:lnSpc>
                <a:spcPct val="95000"/>
              </a:lnSpc>
              <a:spcBef>
                <a:spcPts val="10"/>
              </a:spcBef>
            </a:pP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状，但可以传染他人。</a:t>
            </a:r>
            <a:endParaRPr lang="en-US" altLang="en-US" sz="1200" dirty="0"/>
          </a:p>
          <a:p>
            <a:pPr marL="3600450" algn="l" rtl="0" eaLnBrk="0">
              <a:lnSpc>
                <a:spcPts val="740"/>
              </a:lnSpc>
              <a:spcBef>
                <a:spcPts val="1160"/>
              </a:spcBef>
            </a:pPr>
            <a:r>
              <a:rPr sz="600" kern="0" spc="1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algn="r" rtl="0" eaLnBrk="0">
              <a:lnSpc>
                <a:spcPct val="78000"/>
              </a:lnSpc>
              <a:spcBef>
                <a:spcPts val="765"/>
              </a:spcBef>
            </a:pPr>
            <a:r>
              <a:rPr sz="900" kern="0" spc="20" dirty="0">
                <a:solidFill>
                  <a:srgbClr val="E06878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endParaRPr lang="en-US" altLang="en-US" sz="900" dirty="0"/>
          </a:p>
          <a:p>
            <a:pPr marL="3638550" algn="l" rtl="0" eaLnBrk="0">
              <a:lnSpc>
                <a:spcPts val="750"/>
              </a:lnSpc>
              <a:spcBef>
                <a:spcPts val="710"/>
              </a:spcBef>
            </a:pPr>
            <a:r>
              <a:rPr sz="600" kern="0" spc="0" dirty="0">
                <a:solidFill>
                  <a:srgbClr val="C4647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02000"/>
              </a:lnSpc>
            </a:pPr>
            <a:endParaRPr lang="en-US" altLang="en-US" sz="700" dirty="0"/>
          </a:p>
          <a:p>
            <a:pPr marL="3638550" algn="l" rtl="0" eaLnBrk="0">
              <a:lnSpc>
                <a:spcPts val="745"/>
              </a:lnSpc>
              <a:spcBef>
                <a:spcPts val="0"/>
              </a:spcBef>
            </a:pPr>
            <a:r>
              <a:rPr sz="600" kern="0" spc="10" dirty="0">
                <a:solidFill>
                  <a:srgbClr val="E0656D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识</a:t>
            </a:r>
            <a:endParaRPr lang="en-US" altLang="en-US" sz="600" dirty="0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5651471" y="4070339"/>
            <a:ext cx="3752903" cy="2317750"/>
          </a:xfrm>
          <a:prstGeom prst="rect">
            <a:avLst/>
          </a:prstGeom>
        </p:spPr>
      </p:pic>
      <p:sp>
        <p:nvSpPr>
          <p:cNvPr id="27" name="textbox 27"/>
          <p:cNvSpPr/>
          <p:nvPr/>
        </p:nvSpPr>
        <p:spPr>
          <a:xfrm>
            <a:off x="958851" y="3105117"/>
            <a:ext cx="3505200" cy="1823085"/>
          </a:xfrm>
          <a:prstGeom prst="rect">
            <a:avLst/>
          </a:prstGeom>
          <a:solidFill>
            <a:srgbClr val="D4E9D8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27000"/>
              </a:lnSpc>
            </a:pPr>
            <a:endParaRPr lang="en-US" altLang="en-US" sz="1000" dirty="0"/>
          </a:p>
          <a:p>
            <a:pPr algn="l" rtl="0" eaLnBrk="0">
              <a:lnSpc>
                <a:spcPct val="9000"/>
              </a:lnSpc>
            </a:pPr>
            <a:endParaRPr lang="en-US" altLang="en-US" sz="100" dirty="0"/>
          </a:p>
          <a:p>
            <a:pPr marL="565150" algn="l" rtl="0" eaLnBrk="0">
              <a:lnSpc>
                <a:spcPct val="88000"/>
              </a:lnSpc>
            </a:pP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300" kern="0" spc="-2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感染艾滋病病毒后，就成为病毒</a:t>
            </a:r>
            <a:endParaRPr lang="en-US" altLang="en-US" sz="1300" dirty="0"/>
          </a:p>
          <a:p>
            <a:pPr marL="215900" algn="l" rtl="0" eaLnBrk="0">
              <a:lnSpc>
                <a:spcPct val="164000"/>
              </a:lnSpc>
              <a:spcBef>
                <a:spcPts val="5"/>
              </a:spcBef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携带者，在很长一段时间内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不发病，从外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表上也看不出来，但可以传染给其他人。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所以，如果有不安全性行为，就存在感染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的可能性。</a:t>
            </a:r>
            <a:endParaRPr lang="en-US" altLang="en-US" sz="1300" dirty="0"/>
          </a:p>
        </p:txBody>
      </p:sp>
      <p:pic>
        <p:nvPicPr>
          <p:cNvPr id="28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492232" y="5003818"/>
            <a:ext cx="2444808" cy="1403332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885915" y="1219173"/>
            <a:ext cx="1263655" cy="1809773"/>
          </a:xfrm>
          <a:prstGeom prst="rect">
            <a:avLst/>
          </a:prstGeom>
        </p:spPr>
      </p:pic>
      <p:sp>
        <p:nvSpPr>
          <p:cNvPr id="30" name="textbox 30"/>
          <p:cNvSpPr/>
          <p:nvPr/>
        </p:nvSpPr>
        <p:spPr>
          <a:xfrm>
            <a:off x="895333" y="6601948"/>
            <a:ext cx="8467090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endParaRPr lang="en-US" altLang="en-US" sz="900" dirty="0"/>
          </a:p>
        </p:txBody>
      </p:sp>
      <p:sp>
        <p:nvSpPr>
          <p:cNvPr id="31" name="textbox 31"/>
          <p:cNvSpPr/>
          <p:nvPr/>
        </p:nvSpPr>
        <p:spPr>
          <a:xfrm>
            <a:off x="3128257" y="1777917"/>
            <a:ext cx="374650" cy="768984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2300" kern="0" spc="480" dirty="0">
                <a:solidFill>
                  <a:srgbClr val="000000">
                    <a:alpha val="100000"/>
                  </a:srgbClr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滋病</a:t>
            </a:r>
            <a:endParaRPr lang="en-US" altLang="en-US" sz="2300" dirty="0"/>
          </a:p>
        </p:txBody>
      </p:sp>
      <p:sp>
        <p:nvSpPr>
          <p:cNvPr id="32" name="textbox 32"/>
          <p:cNvSpPr/>
          <p:nvPr/>
        </p:nvSpPr>
        <p:spPr>
          <a:xfrm>
            <a:off x="671370" y="2714300"/>
            <a:ext cx="151129" cy="1329689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90"/>
              </a:lnSpc>
            </a:pPr>
            <a:r>
              <a:rPr sz="800" kern="0" spc="66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艾游病预防知识</a:t>
            </a:r>
            <a:endParaRPr lang="en-US" altLang="en-US" sz="800" dirty="0"/>
          </a:p>
        </p:txBody>
      </p:sp>
      <p:sp>
        <p:nvSpPr>
          <p:cNvPr id="33" name="textbox 33"/>
          <p:cNvSpPr/>
          <p:nvPr/>
        </p:nvSpPr>
        <p:spPr>
          <a:xfrm>
            <a:off x="6903530" y="729766"/>
            <a:ext cx="60515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9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34" name="textbox 34"/>
          <p:cNvSpPr/>
          <p:nvPr/>
        </p:nvSpPr>
        <p:spPr>
          <a:xfrm>
            <a:off x="1703557" y="727677"/>
            <a:ext cx="502284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1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100" dirty="0"/>
          </a:p>
        </p:txBody>
      </p:sp>
      <p:sp>
        <p:nvSpPr>
          <p:cNvPr id="35" name="textbox 35"/>
          <p:cNvSpPr/>
          <p:nvPr/>
        </p:nvSpPr>
        <p:spPr>
          <a:xfrm>
            <a:off x="3047991" y="1461693"/>
            <a:ext cx="278765" cy="3321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2100" kern="0" spc="-110" dirty="0">
                <a:solidFill>
                  <a:srgbClr val="B20064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艾</a:t>
            </a:r>
            <a:endParaRPr lang="en-US" altLang="en-US" sz="2100" dirty="0"/>
          </a:p>
        </p:txBody>
      </p:sp>
      <p:sp>
        <p:nvSpPr>
          <p:cNvPr id="36" name="textbox 36"/>
          <p:cNvSpPr/>
          <p:nvPr/>
        </p:nvSpPr>
        <p:spPr>
          <a:xfrm>
            <a:off x="2592253" y="727677"/>
            <a:ext cx="33527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1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</p:txBody>
      </p:sp>
      <p:sp>
        <p:nvSpPr>
          <p:cNvPr id="37" name="textbox 37"/>
          <p:cNvSpPr/>
          <p:nvPr/>
        </p:nvSpPr>
        <p:spPr>
          <a:xfrm>
            <a:off x="8153070" y="729766"/>
            <a:ext cx="38671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pic>
        <p:nvPicPr>
          <p:cNvPr id="38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612898" y="878978"/>
            <a:ext cx="7061203" cy="9390"/>
          </a:xfrm>
          <a:prstGeom prst="rect">
            <a:avLst/>
          </a:prstGeom>
        </p:spPr>
      </p:pic>
      <p:sp>
        <p:nvSpPr>
          <p:cNvPr id="39" name="rect"/>
          <p:cNvSpPr/>
          <p:nvPr/>
        </p:nvSpPr>
        <p:spPr>
          <a:xfrm>
            <a:off x="755682" y="984284"/>
            <a:ext cx="6275" cy="1657283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0" name="textbox 40"/>
          <p:cNvSpPr/>
          <p:nvPr/>
        </p:nvSpPr>
        <p:spPr>
          <a:xfrm>
            <a:off x="9283661" y="3133700"/>
            <a:ext cx="144145" cy="1327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8000"/>
              </a:lnSpc>
            </a:pPr>
            <a:r>
              <a:rPr sz="900" kern="0" spc="30" dirty="0">
                <a:solidFill>
                  <a:srgbClr val="E96B78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病</a:t>
            </a:r>
            <a:endParaRPr lang="en-US" altLang="en-US" sz="900" dirty="0"/>
          </a:p>
        </p:txBody>
      </p:sp>
      <p:sp>
        <p:nvSpPr>
          <p:cNvPr id="41" name="rect"/>
          <p:cNvSpPr/>
          <p:nvPr/>
        </p:nvSpPr>
        <p:spPr>
          <a:xfrm>
            <a:off x="755682" y="0"/>
            <a:ext cx="6275" cy="628647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42"/>
          <p:cNvGraphicFramePr>
            <a:graphicFrameLocks noGrp="1"/>
          </p:cNvGraphicFramePr>
          <p:nvPr/>
        </p:nvGraphicFramePr>
        <p:xfrm>
          <a:off x="704202" y="996966"/>
          <a:ext cx="3898900" cy="2743835"/>
        </p:xfrm>
        <a:graphic>
          <a:graphicData uri="http://schemas.openxmlformats.org/drawingml/2006/table">
            <a:tbl>
              <a:tblPr/>
              <a:tblGrid>
                <a:gridCol w="147954"/>
                <a:gridCol w="3750945"/>
              </a:tblGrid>
              <a:tr h="27438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00" dirty="0"/>
                    </a:p>
                    <a:p>
                      <a:pPr marL="1725295" algn="l" rtl="0" eaLnBrk="0">
                        <a:lnSpc>
                          <a:spcPts val="940"/>
                        </a:lnSpc>
                        <a:spcBef>
                          <a:spcPts val="0"/>
                        </a:spcBef>
                      </a:pPr>
                      <a:r>
                        <a:rPr sz="700" kern="0" spc="7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隶书" panose="02010509060101010101" charset="-122"/>
                          <a:ea typeface="隶书" panose="02010509060101010101" charset="-122"/>
                          <a:cs typeface="隶书" panose="02010509060101010101" charset="-122"/>
                        </a:rPr>
                        <a:t>艾道病预</a:t>
                      </a:r>
                      <a:endParaRPr lang="en-US" altLang="en-US" sz="700" dirty="0"/>
                    </a:p>
                  </a:txBody>
                  <a:tcPr marL="0" marR="0" marT="0" marB="0" vert="ea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109220" algn="l" rtl="0" eaLnBrk="0">
                        <a:lnSpc>
                          <a:spcPct val="95000"/>
                        </a:lnSpc>
                      </a:pP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sz="1300" kern="0" spc="-26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r>
                        <a:rPr sz="1300" kern="0" spc="-30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r>
                        <a:rPr sz="1300" kern="0" spc="-28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艾</a:t>
                      </a:r>
                      <a:r>
                        <a:rPr sz="1300" kern="0" spc="-2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滋</a:t>
                      </a:r>
                      <a:r>
                        <a:rPr sz="1300" kern="0" spc="-30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病</a:t>
                      </a:r>
                      <a:r>
                        <a:rPr sz="1300" kern="0" spc="-30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300" kern="0" spc="-25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哪</a:t>
                      </a:r>
                      <a:r>
                        <a:rPr sz="1300" kern="0" spc="-28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些</a:t>
                      </a:r>
                      <a:r>
                        <a:rPr sz="1300" kern="0" spc="-23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</a:t>
                      </a:r>
                      <a:r>
                        <a:rPr sz="1300" kern="0" spc="-31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床</a:t>
                      </a:r>
                      <a:r>
                        <a:rPr sz="1300" kern="0" spc="-31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表</a:t>
                      </a:r>
                      <a:r>
                        <a:rPr sz="1300" kern="0" spc="-2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300" b="1" kern="0" spc="-90" dirty="0">
                          <a:solidFill>
                            <a:srgbClr val="B7242E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endParaRPr lang="en-US" altLang="en-US" sz="1300" dirty="0"/>
                    </a:p>
                    <a:p>
                      <a:pPr marL="405130" algn="l" rtl="0" eaLnBrk="0">
                        <a:lnSpc>
                          <a:spcPct val="92000"/>
                        </a:lnSpc>
                        <a:spcBef>
                          <a:spcPts val="1270"/>
                        </a:spcBef>
                      </a:pPr>
                      <a:r>
                        <a:rPr sz="12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1、</a:t>
                      </a:r>
                      <a:r>
                        <a:rPr sz="1200" kern="0" spc="-2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2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感染艾滋病病毒初期一般无明显症状，只</a:t>
                      </a:r>
                      <a:endParaRPr lang="en-US" altLang="en-US" sz="1200" dirty="0"/>
                    </a:p>
                    <a:p>
                      <a:pPr marL="49530" algn="just" rtl="0" eaLnBrk="0">
                        <a:lnSpc>
                          <a:spcPct val="177000"/>
                        </a:lnSpc>
                        <a:spcBef>
                          <a:spcPts val="30"/>
                        </a:spcBef>
                      </a:pPr>
                      <a:r>
                        <a:rPr sz="1200" kern="0" spc="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有一部分人在感染后1-6周可出现发热、浑身无</a:t>
                      </a:r>
                      <a:r>
                        <a:rPr sz="12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2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力、肌肉酸痛、恶心、腹泻等类似病毒性感冒的症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2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状，部分感染者上身可能出现皮疹，这些表现常在</a:t>
                      </a:r>
                      <a:r>
                        <a:rPr sz="12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2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出现后1-4周内自然消失。</a:t>
                      </a:r>
                      <a:endParaRPr lang="en-US" altLang="en-US" sz="1200" dirty="0"/>
                    </a:p>
                    <a:p>
                      <a:pPr marL="398780" algn="l" rtl="0" eaLnBrk="0">
                        <a:lnSpc>
                          <a:spcPct val="92000"/>
                        </a:lnSpc>
                        <a:spcBef>
                          <a:spcPts val="1010"/>
                        </a:spcBef>
                      </a:pPr>
                      <a:r>
                        <a:rPr sz="12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2、</a:t>
                      </a:r>
                      <a:r>
                        <a:rPr sz="12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12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感染艾滋病病毒后一般要经过平均</a:t>
                      </a:r>
                      <a:r>
                        <a:rPr sz="12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7-10年</a:t>
                      </a:r>
                      <a:endParaRPr lang="en-US" altLang="en-US" sz="1200" dirty="0"/>
                    </a:p>
                    <a:p>
                      <a:pPr marL="49530" algn="l" rtl="0" eaLnBrk="0">
                        <a:lnSpc>
                          <a:spcPts val="2445"/>
                        </a:lnSpc>
                      </a:pPr>
                      <a:r>
                        <a:rPr sz="12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的潜伏期才会发病，病人将会出现不明原</a:t>
                      </a:r>
                      <a:r>
                        <a:rPr sz="12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因的持续</a:t>
                      </a:r>
                      <a:endParaRPr lang="en-US" altLang="en-US" sz="12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3" name="textbox 43"/>
          <p:cNvSpPr/>
          <p:nvPr/>
        </p:nvSpPr>
        <p:spPr>
          <a:xfrm>
            <a:off x="5657802" y="3877226"/>
            <a:ext cx="3729354" cy="25069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59690" algn="l" rtl="0" eaLnBrk="0">
              <a:lnSpc>
                <a:spcPct val="96000"/>
              </a:lnSpc>
            </a:pP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</a:t>
            </a:r>
            <a:r>
              <a:rPr sz="1300" kern="0" spc="-20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四</a:t>
            </a:r>
            <a:r>
              <a:rPr sz="1300" kern="0" spc="-31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)</a:t>
            </a:r>
            <a:r>
              <a:rPr sz="1300" kern="0" spc="-23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哪</a:t>
            </a:r>
            <a:r>
              <a:rPr sz="1300" kern="0" spc="-26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些</a:t>
            </a:r>
            <a:r>
              <a:rPr sz="1300" kern="0" spc="-30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途</a:t>
            </a:r>
            <a:r>
              <a:rPr sz="1300" kern="0" spc="-28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径</a:t>
            </a:r>
            <a:r>
              <a:rPr sz="1300" kern="0" spc="-30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传</a:t>
            </a:r>
            <a:r>
              <a:rPr sz="1300" kern="0" spc="-2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播</a:t>
            </a:r>
            <a:r>
              <a:rPr sz="1300" kern="0" spc="-27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300" kern="0" spc="-2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300" kern="0" spc="-30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b="1" kern="0" spc="-90" dirty="0">
                <a:solidFill>
                  <a:srgbClr val="D61421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415"/>
              </a:spcBef>
            </a:pPr>
            <a:r>
              <a:rPr sz="1300" kern="0" spc="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1</a:t>
            </a:r>
            <a:r>
              <a:rPr sz="1300" kern="0" spc="-17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kern="0" spc="0" dirty="0">
                <a:solidFill>
                  <a:srgbClr val="DB3142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0" dirty="0">
                <a:solidFill>
                  <a:srgbClr val="DB314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性接触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男女或男</a:t>
            </a:r>
            <a:r>
              <a:rPr lang="zh-CN"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男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之间无保护性的性行为</a:t>
            </a:r>
            <a:endParaRPr lang="en-US" altLang="en-US" sz="1300" dirty="0"/>
          </a:p>
          <a:p>
            <a:pPr marL="12700" algn="l" rtl="0" eaLnBrk="0">
              <a:lnSpc>
                <a:spcPts val="2495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可传播，性伴侣越多，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感染得危险性越大。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280"/>
              </a:spcBef>
            </a:pP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2</a:t>
            </a:r>
            <a:r>
              <a:rPr sz="1300" kern="0" spc="-13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血液传播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输入</a:t>
            </a:r>
            <a:r>
              <a:rPr lang="zh-CN"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未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经艾滋病病毒抗体检测的</a:t>
            </a:r>
            <a:endParaRPr lang="en-US" altLang="en-US" sz="1300" dirty="0"/>
          </a:p>
          <a:p>
            <a:pPr marL="12700" algn="l" rtl="0" eaLnBrk="0">
              <a:lnSpc>
                <a:spcPct val="168000"/>
              </a:lnSpc>
              <a:spcBef>
                <a:spcPts val="30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血液或血制品，共用注射器吸毒，使用</a:t>
            </a:r>
            <a:r>
              <a:rPr lang="zh-CN"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未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经消毒或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消毒不严的各种医疗器械及能够刺破皮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肤的工具。</a:t>
            </a:r>
            <a:endParaRPr lang="en-US" altLang="en-US" sz="1300" dirty="0"/>
          </a:p>
          <a:p>
            <a:pPr marL="361950" algn="l" rtl="0" eaLnBrk="0">
              <a:lnSpc>
                <a:spcPct val="85000"/>
              </a:lnSpc>
              <a:spcBef>
                <a:spcPts val="1055"/>
              </a:spcBef>
            </a:pP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3</a:t>
            </a:r>
            <a:r>
              <a:rPr sz="1300" kern="0" spc="-190" dirty="0">
                <a:solidFill>
                  <a:srgbClr val="DB3142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300" kern="0" spc="10" dirty="0">
                <a:solidFill>
                  <a:srgbClr val="DB314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母婴传播</a:t>
            </a:r>
            <a:r>
              <a:rPr sz="1300" kern="0" spc="-40" dirty="0">
                <a:solidFill>
                  <a:srgbClr val="DB3142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感染了艾滋病病毒的妇女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可以在</a:t>
            </a:r>
            <a:endParaRPr lang="en-US" altLang="en-US" sz="1300" dirty="0"/>
          </a:p>
          <a:p>
            <a:pPr marL="12700" algn="l" rtl="0" eaLnBrk="0">
              <a:lnSpc>
                <a:spcPts val="2555"/>
              </a:lnSpc>
            </a:pP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妊娠、分娩和哺乳时将病毒传染给婴儿。</a:t>
            </a:r>
            <a:endParaRPr lang="en-US" altLang="en-US" sz="1300" dirty="0"/>
          </a:p>
        </p:txBody>
      </p:sp>
      <p:grpSp>
        <p:nvGrpSpPr>
          <p:cNvPr id="2" name="group 2"/>
          <p:cNvGrpSpPr/>
          <p:nvPr/>
        </p:nvGrpSpPr>
        <p:grpSpPr>
          <a:xfrm rot="21600000">
            <a:off x="5854743" y="1212869"/>
            <a:ext cx="3333708" cy="2457408"/>
            <a:chOff x="0" y="0"/>
            <a:chExt cx="3333708" cy="2457408"/>
          </a:xfrm>
        </p:grpSpPr>
        <p:pic>
          <p:nvPicPr>
            <p:cNvPr id="44" name="picture 4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0" y="0"/>
              <a:ext cx="3333708" cy="2457408"/>
            </a:xfrm>
            <a:prstGeom prst="rect">
              <a:avLst/>
            </a:prstGeom>
          </p:spPr>
        </p:pic>
        <p:sp>
          <p:nvSpPr>
            <p:cNvPr id="45" name="textbox 45"/>
            <p:cNvSpPr/>
            <p:nvPr/>
          </p:nvSpPr>
          <p:spPr>
            <a:xfrm>
              <a:off x="366533" y="47607"/>
              <a:ext cx="2458085" cy="214248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92000"/>
                </a:lnSpc>
              </a:pPr>
              <a:endParaRPr lang="en-US" altLang="en-US" sz="100" dirty="0"/>
            </a:p>
            <a:p>
              <a:pPr marL="12700" algn="l" rtl="0" eaLnBrk="0">
                <a:lnSpc>
                  <a:spcPct val="91000"/>
                </a:lnSpc>
              </a:pPr>
              <a:r>
                <a:rPr sz="2600" b="1" kern="0" spc="-100" dirty="0">
                  <a:solidFill>
                    <a:srgbClr val="F67B00">
                      <a:alpha val="100000"/>
                    </a:srgbClr>
                  </a:solidFill>
                  <a:latin typeface="华文琥珀" panose="02010800040101010101" charset="-122"/>
                  <a:ea typeface="华文琥珀" panose="02010800040101010101" charset="-122"/>
                  <a:cs typeface="华文琥珀" panose="02010800040101010101" charset="-122"/>
                </a:rPr>
                <a:t>传播途径</a:t>
              </a:r>
              <a:endParaRPr lang="en-US" altLang="en-US" sz="2600" dirty="0"/>
            </a:p>
            <a:p>
              <a:pPr algn="l" rtl="0" eaLnBrk="0">
                <a:lnSpc>
                  <a:spcPct val="114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5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5000"/>
                </a:lnSpc>
              </a:pPr>
              <a:endParaRPr lang="en-US" altLang="en-US" sz="1000" dirty="0"/>
            </a:p>
            <a:p>
              <a:pPr marL="503555" algn="l" rtl="0" eaLnBrk="0">
                <a:lnSpc>
                  <a:spcPct val="96000"/>
                </a:lnSpc>
                <a:spcBef>
                  <a:spcPts val="395"/>
                </a:spcBef>
              </a:pPr>
              <a:r>
                <a:rPr sz="1300" kern="0" spc="-50" dirty="0">
                  <a:solidFill>
                    <a:srgbClr val="000000">
                      <a:alpha val="100000"/>
                    </a:srgbClr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血液传播</a:t>
              </a:r>
              <a:endParaRPr lang="en-US" altLang="en-US" sz="1300" dirty="0"/>
            </a:p>
            <a:p>
              <a:pPr algn="l" rtl="0" eaLnBrk="0">
                <a:lnSpc>
                  <a:spcPct val="10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3000"/>
                </a:lnSpc>
              </a:pPr>
              <a:endParaRPr lang="en-US" altLang="en-US" sz="1000" dirty="0"/>
            </a:p>
            <a:p>
              <a:pPr algn="r" rtl="0" eaLnBrk="0">
                <a:lnSpc>
                  <a:spcPct val="96000"/>
                </a:lnSpc>
                <a:spcBef>
                  <a:spcPts val="395"/>
                </a:spcBef>
              </a:pPr>
              <a:r>
                <a:rPr sz="1300" kern="0" spc="-50" dirty="0">
                  <a:solidFill>
                    <a:srgbClr val="000000">
                      <a:alpha val="100000"/>
                    </a:srgbClr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性接触传播</a:t>
              </a:r>
              <a:endParaRPr lang="en-US" altLang="en-US" sz="1300" dirty="0"/>
            </a:p>
            <a:p>
              <a:pPr algn="l" rtl="0" eaLnBrk="0">
                <a:lnSpc>
                  <a:spcPct val="130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9000"/>
                </a:lnSpc>
              </a:pPr>
              <a:endParaRPr lang="en-US" altLang="en-US" sz="300" dirty="0"/>
            </a:p>
            <a:p>
              <a:pPr marL="1538605" algn="l" rtl="0" eaLnBrk="0">
                <a:lnSpc>
                  <a:spcPct val="96000"/>
                </a:lnSpc>
              </a:pPr>
              <a:r>
                <a:rPr sz="1300" kern="0" spc="-40" dirty="0">
                  <a:solidFill>
                    <a:srgbClr val="000000">
                      <a:alpha val="100000"/>
                    </a:srgbClr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母婴传播</a:t>
              </a:r>
              <a:endParaRPr lang="en-US" altLang="en-US" sz="1300" dirty="0"/>
            </a:p>
          </p:txBody>
        </p:sp>
      </p:grpSp>
      <p:pic>
        <p:nvPicPr>
          <p:cNvPr id="46" name="pictur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663716" y="4470402"/>
            <a:ext cx="2184341" cy="1930370"/>
          </a:xfrm>
          <a:prstGeom prst="rect">
            <a:avLst/>
          </a:prstGeom>
        </p:spPr>
      </p:pic>
      <p:sp>
        <p:nvSpPr>
          <p:cNvPr id="47" name="textbox 47"/>
          <p:cNvSpPr/>
          <p:nvPr/>
        </p:nvSpPr>
        <p:spPr>
          <a:xfrm>
            <a:off x="692165" y="3878205"/>
            <a:ext cx="3943350" cy="5181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5000"/>
              </a:lnSpc>
            </a:pPr>
            <a:r>
              <a:rPr sz="1300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识不规则低烧、慢性腹泻、渐进性消瘦、乏力等，最</a:t>
            </a:r>
            <a:endParaRPr lang="en-US" altLang="en-US" sz="1300" dirty="0"/>
          </a:p>
          <a:p>
            <a:pPr marL="209550" algn="l" rtl="0" eaLnBrk="0">
              <a:lnSpc>
                <a:spcPts val="2555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后死于各种感染性疾病和肿瘤。</a:t>
            </a:r>
            <a:endParaRPr lang="en-US" altLang="en-US" sz="1300" dirty="0"/>
          </a:p>
        </p:txBody>
      </p:sp>
      <p:sp>
        <p:nvSpPr>
          <p:cNvPr id="48" name="textbox 48"/>
          <p:cNvSpPr/>
          <p:nvPr/>
        </p:nvSpPr>
        <p:spPr>
          <a:xfrm>
            <a:off x="888955" y="6604547"/>
            <a:ext cx="8474709" cy="1397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9000"/>
              </a:lnSpc>
            </a:pPr>
            <a:r>
              <a:rPr sz="1300" kern="0" spc="-20" baseline="40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                                    </a:t>
            </a:r>
            <a:r>
              <a:rPr sz="8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endParaRPr lang="en-US" altLang="en-US" sz="800" dirty="0"/>
          </a:p>
        </p:txBody>
      </p:sp>
      <p:sp>
        <p:nvSpPr>
          <p:cNvPr id="49" name="textbox 49"/>
          <p:cNvSpPr/>
          <p:nvPr/>
        </p:nvSpPr>
        <p:spPr>
          <a:xfrm>
            <a:off x="9438492" y="2734769"/>
            <a:ext cx="115570" cy="1296669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00" kern="0" spc="5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艾</a:t>
            </a:r>
            <a:r>
              <a:rPr sz="600" kern="0" spc="2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600" kern="0" spc="50" dirty="0">
                <a:solidFill>
                  <a:srgbClr val="F0A1A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r>
              <a:rPr sz="600" kern="0" spc="150" dirty="0">
                <a:solidFill>
                  <a:srgbClr val="F0A1A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600" kern="0" spc="50" dirty="0">
                <a:solidFill>
                  <a:srgbClr val="E96B78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r>
              <a:rPr sz="600" kern="0" spc="150" dirty="0">
                <a:solidFill>
                  <a:srgbClr val="E96B78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600" kern="0" spc="5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r>
              <a:rPr sz="600" kern="0" spc="14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600" kern="0" spc="50" dirty="0">
                <a:solidFill>
                  <a:srgbClr val="E06878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</a:t>
            </a:r>
            <a:r>
              <a:rPr sz="600" kern="0" spc="130" dirty="0">
                <a:solidFill>
                  <a:srgbClr val="E06878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600" kern="0" spc="50" dirty="0">
                <a:solidFill>
                  <a:srgbClr val="BC617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r>
              <a:rPr sz="600" kern="0" spc="10" dirty="0">
                <a:solidFill>
                  <a:srgbClr val="BC617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600" kern="0" spc="50" dirty="0">
                <a:solidFill>
                  <a:srgbClr val="E0656D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识</a:t>
            </a:r>
            <a:endParaRPr lang="en-US" altLang="en-US" sz="600" dirty="0"/>
          </a:p>
        </p:txBody>
      </p:sp>
      <p:sp>
        <p:nvSpPr>
          <p:cNvPr id="50" name="textbox 50"/>
          <p:cNvSpPr/>
          <p:nvPr/>
        </p:nvSpPr>
        <p:spPr>
          <a:xfrm>
            <a:off x="6903530" y="727677"/>
            <a:ext cx="60515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51" name="textbox 51"/>
          <p:cNvSpPr/>
          <p:nvPr/>
        </p:nvSpPr>
        <p:spPr>
          <a:xfrm>
            <a:off x="1698534" y="711477"/>
            <a:ext cx="527050" cy="215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300" kern="0" spc="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300" dirty="0"/>
          </a:p>
        </p:txBody>
      </p:sp>
      <p:sp>
        <p:nvSpPr>
          <p:cNvPr id="52" name="textbox 52"/>
          <p:cNvSpPr/>
          <p:nvPr/>
        </p:nvSpPr>
        <p:spPr>
          <a:xfrm>
            <a:off x="2573615" y="711477"/>
            <a:ext cx="356870" cy="215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300" kern="0" spc="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300" dirty="0"/>
          </a:p>
        </p:txBody>
      </p:sp>
      <p:sp>
        <p:nvSpPr>
          <p:cNvPr id="53" name="textbox 53"/>
          <p:cNvSpPr/>
          <p:nvPr/>
        </p:nvSpPr>
        <p:spPr>
          <a:xfrm>
            <a:off x="8153070" y="727677"/>
            <a:ext cx="38671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7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pic>
        <p:nvPicPr>
          <p:cNvPr id="54" name="picture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612898" y="878978"/>
            <a:ext cx="7061203" cy="10135"/>
          </a:xfrm>
          <a:prstGeom prst="rect">
            <a:avLst/>
          </a:prstGeom>
        </p:spPr>
      </p:pic>
      <p:sp>
        <p:nvSpPr>
          <p:cNvPr id="55" name="rect"/>
          <p:cNvSpPr/>
          <p:nvPr/>
        </p:nvSpPr>
        <p:spPr>
          <a:xfrm>
            <a:off x="755682" y="996966"/>
            <a:ext cx="6275" cy="1650979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6"/>
          <p:cNvSpPr/>
          <p:nvPr/>
        </p:nvSpPr>
        <p:spPr>
          <a:xfrm>
            <a:off x="895333" y="1304937"/>
            <a:ext cx="3713479" cy="275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2000"/>
              </a:lnSpc>
            </a:pPr>
            <a:endParaRPr lang="en-US" altLang="en-US" sz="100" dirty="0"/>
          </a:p>
          <a:p>
            <a:pPr marL="15240" indent="63500" algn="l" rtl="0" eaLnBrk="0">
              <a:lnSpc>
                <a:spcPct val="121000"/>
              </a:lnSpc>
            </a:pPr>
            <a:r>
              <a:rPr sz="1300" b="1" kern="0" spc="210" dirty="0">
                <a:solidFill>
                  <a:srgbClr val="F92936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(五)与感染者/病人的日常接触及蚊虫叮咬</a:t>
            </a:r>
            <a:r>
              <a:rPr sz="1300" kern="0" spc="40" dirty="0">
                <a:solidFill>
                  <a:srgbClr val="F92936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1300" b="1" kern="0" spc="160" dirty="0">
                <a:solidFill>
                  <a:srgbClr val="F92936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不传播艾滋病</a:t>
            </a:r>
            <a:endParaRPr lang="en-US" altLang="en-US" sz="1300" dirty="0"/>
          </a:p>
          <a:p>
            <a:pPr marL="374650" algn="l" rtl="0" eaLnBrk="0">
              <a:lnSpc>
                <a:spcPct val="99000"/>
              </a:lnSpc>
              <a:spcBef>
                <a:spcPts val="1015"/>
              </a:spcBef>
            </a:pPr>
            <a:r>
              <a:rPr sz="13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1、与感染者/病人的日常接触不传播</a:t>
            </a:r>
            <a:endParaRPr lang="en-US" altLang="en-US" sz="1300" dirty="0"/>
          </a:p>
          <a:p>
            <a:pPr marL="374650" algn="l" rtl="0" eaLnBrk="0">
              <a:lnSpc>
                <a:spcPct val="88000"/>
              </a:lnSpc>
              <a:spcBef>
                <a:spcPts val="1040"/>
              </a:spcBef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在日常生活接触时，如握手、拥抱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、礼节性接</a:t>
            </a:r>
            <a:endParaRPr lang="en-US" altLang="en-US" sz="1300" dirty="0"/>
          </a:p>
          <a:p>
            <a:pPr marL="12700" algn="just" rtl="0" eaLnBrk="0">
              <a:lnSpc>
                <a:spcPct val="163000"/>
              </a:lnSpc>
              <a:spcBef>
                <a:spcPts val="25"/>
              </a:spcBef>
            </a:pPr>
            <a:r>
              <a:rPr sz="13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吻、咳嗽、打喷嚏、共用电话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、钱币、马桶、</a:t>
            </a:r>
            <a:r>
              <a:rPr sz="1300" kern="0" spc="2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一起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工作、就餐、洗浴、游泳等不传播艾滋病。因此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必担心和恐惧，更不要疏远和岐视艾滋病病毒感染</a:t>
            </a:r>
            <a:r>
              <a:rPr sz="13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者和病人。他们是疾病的受害者，我们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有义务关心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和帮助他们。</a:t>
            </a:r>
            <a:endParaRPr lang="en-US" altLang="en-US" sz="1300" dirty="0"/>
          </a:p>
        </p:txBody>
      </p:sp>
      <p:pic>
        <p:nvPicPr>
          <p:cNvPr id="57" name="picture 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178577" y="3213106"/>
            <a:ext cx="2908237" cy="3206727"/>
          </a:xfrm>
          <a:prstGeom prst="rect">
            <a:avLst/>
          </a:prstGeom>
        </p:spPr>
      </p:pic>
      <p:pic>
        <p:nvPicPr>
          <p:cNvPr id="58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206459" y="4044974"/>
            <a:ext cx="3105233" cy="2387542"/>
          </a:xfrm>
          <a:prstGeom prst="rect">
            <a:avLst/>
          </a:prstGeom>
        </p:spPr>
      </p:pic>
      <p:sp>
        <p:nvSpPr>
          <p:cNvPr id="59" name="textbox 59"/>
          <p:cNvSpPr/>
          <p:nvPr/>
        </p:nvSpPr>
        <p:spPr>
          <a:xfrm>
            <a:off x="5657803" y="1402621"/>
            <a:ext cx="3726815" cy="14897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355600" algn="l" rtl="0" eaLnBrk="0">
              <a:lnSpc>
                <a:spcPct val="99000"/>
              </a:lnSpc>
            </a:pP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2、蚊虫叮咬不传播</a:t>
            </a:r>
            <a:endParaRPr lang="en-US" altLang="en-US" sz="1300" dirty="0"/>
          </a:p>
          <a:p>
            <a:pPr marL="361950" algn="l" rtl="0" eaLnBrk="0">
              <a:lnSpc>
                <a:spcPct val="88000"/>
              </a:lnSpc>
              <a:spcBef>
                <a:spcPts val="1000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研究表明，艾滋病病毒在蚊子体内不繁殖。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蚊</a:t>
            </a:r>
            <a:endParaRPr lang="en-US" altLang="en-US" sz="1300" dirty="0"/>
          </a:p>
          <a:p>
            <a:pPr marL="12700" algn="l" rtl="0" eaLnBrk="0">
              <a:lnSpc>
                <a:spcPct val="162000"/>
              </a:lnSpc>
              <a:spcBef>
                <a:spcPts val="35"/>
              </a:spcBef>
            </a:pP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子在吸血时不会将已吸进体内的血液再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注入被叮咬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的人而是注入唾液以便吸血。另外蚊子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嘴中残留血</a:t>
            </a:r>
            <a:r>
              <a:rPr sz="13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液内的艾滋病病毒数量极少，远不足以引起感染。</a:t>
            </a:r>
            <a:endParaRPr lang="en-US" altLang="en-US" sz="1300" dirty="0"/>
          </a:p>
        </p:txBody>
      </p:sp>
      <p:sp>
        <p:nvSpPr>
          <p:cNvPr id="60" name="textbox 60"/>
          <p:cNvSpPr/>
          <p:nvPr/>
        </p:nvSpPr>
        <p:spPr>
          <a:xfrm>
            <a:off x="2451139" y="4551194"/>
            <a:ext cx="1640204" cy="14566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850900" algn="l" rtl="0" eaLnBrk="0">
              <a:lnSpc>
                <a:spcPct val="96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共用被褥</a:t>
            </a:r>
            <a:endParaRPr lang="en-US" altLang="en-US" sz="900" dirty="0"/>
          </a:p>
          <a:p>
            <a:pPr marL="12700" algn="l" rtl="0" eaLnBrk="0">
              <a:lnSpc>
                <a:spcPct val="96000"/>
              </a:lnSpc>
              <a:spcBef>
                <a:spcPts val="70"/>
              </a:spcBef>
            </a:pPr>
            <a:r>
              <a:rPr sz="900" kern="0" spc="-40" dirty="0">
                <a:solidFill>
                  <a:srgbClr val="1D537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拉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手、拥</a:t>
            </a:r>
            <a:r>
              <a:rPr sz="900" kern="0" spc="-40" dirty="0">
                <a:solidFill>
                  <a:srgbClr val="1D537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抱</a:t>
            </a:r>
            <a:endParaRPr lang="en-US" altLang="en-US" sz="900" dirty="0"/>
          </a:p>
          <a:p>
            <a:pPr algn="r" rtl="0" eaLnBrk="0">
              <a:lnSpc>
                <a:spcPct val="95000"/>
              </a:lnSpc>
              <a:spcBef>
                <a:spcPts val="405"/>
              </a:spcBef>
            </a:pPr>
            <a:r>
              <a:rPr sz="900" kern="0" spc="-40" dirty="0">
                <a:solidFill>
                  <a:srgbClr val="D523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共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用电</a:t>
            </a:r>
            <a:r>
              <a:rPr sz="900" kern="0" spc="-40" dirty="0">
                <a:solidFill>
                  <a:srgbClr val="D523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话</a:t>
            </a:r>
            <a:endParaRPr lang="en-US" altLang="en-US" sz="900" dirty="0"/>
          </a:p>
          <a:p>
            <a:pPr algn="l" rtl="0" eaLnBrk="0">
              <a:lnSpc>
                <a:spcPct val="102000"/>
              </a:lnSpc>
            </a:pPr>
            <a:endParaRPr lang="en-US" altLang="en-US" sz="1000" dirty="0"/>
          </a:p>
          <a:p>
            <a:pPr algn="l" rtl="0" eaLnBrk="0">
              <a:lnSpc>
                <a:spcPct val="102000"/>
              </a:lnSpc>
            </a:pPr>
            <a:endParaRPr lang="en-US" altLang="en-US" sz="1000" dirty="0"/>
          </a:p>
          <a:p>
            <a:pPr marL="1079500" algn="l" rtl="0" eaLnBrk="0">
              <a:lnSpc>
                <a:spcPct val="95000"/>
              </a:lnSpc>
              <a:spcBef>
                <a:spcPts val="27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共用钱币</a:t>
            </a:r>
            <a:endParaRPr lang="en-US" altLang="en-US" sz="900" dirty="0"/>
          </a:p>
          <a:p>
            <a:pPr algn="l" rtl="0" eaLnBrk="0">
              <a:lnSpc>
                <a:spcPct val="152000"/>
              </a:lnSpc>
            </a:pPr>
            <a:endParaRPr lang="en-US" altLang="en-US" sz="1000" dirty="0"/>
          </a:p>
          <a:p>
            <a:pPr marL="279400" algn="l" rtl="0" eaLnBrk="0">
              <a:lnSpc>
                <a:spcPct val="91000"/>
              </a:lnSpc>
              <a:spcBef>
                <a:spcPts val="250"/>
              </a:spcBef>
            </a:pPr>
            <a:r>
              <a:rPr sz="800" kern="0" spc="90" dirty="0">
                <a:solidFill>
                  <a:srgbClr val="1A506C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蚊虫叮咬</a:t>
            </a:r>
            <a:endParaRPr lang="en-US" altLang="en-US" sz="800" dirty="0"/>
          </a:p>
          <a:p>
            <a:pPr marL="990600" algn="l" rtl="0" eaLnBrk="0">
              <a:lnSpc>
                <a:spcPts val="995"/>
              </a:lnSpc>
            </a:pP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共甬碗筷</a:t>
            </a:r>
            <a:endParaRPr lang="en-US" altLang="en-US" sz="800" dirty="0"/>
          </a:p>
        </p:txBody>
      </p:sp>
      <p:sp>
        <p:nvSpPr>
          <p:cNvPr id="61" name="textbox 61"/>
          <p:cNvSpPr/>
          <p:nvPr/>
        </p:nvSpPr>
        <p:spPr>
          <a:xfrm>
            <a:off x="895333" y="6607200"/>
            <a:ext cx="8463915" cy="1390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</a:t>
            </a:r>
            <a:endParaRPr lang="en-US" altLang="en-US" sz="900" dirty="0"/>
          </a:p>
        </p:txBody>
      </p:sp>
      <p:sp>
        <p:nvSpPr>
          <p:cNvPr id="62" name="textbox 62"/>
          <p:cNvSpPr/>
          <p:nvPr/>
        </p:nvSpPr>
        <p:spPr>
          <a:xfrm>
            <a:off x="1593820" y="4702735"/>
            <a:ext cx="767080" cy="97599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76200" algn="l" rtl="0" eaLnBrk="0">
              <a:lnSpc>
                <a:spcPct val="95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咳嗽、打喷噻</a:t>
            </a:r>
            <a:endParaRPr lang="en-US" altLang="en-US" sz="900" dirty="0"/>
          </a:p>
          <a:p>
            <a:pPr algn="l" rtl="0" eaLnBrk="0">
              <a:lnSpc>
                <a:spcPct val="147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96000"/>
              </a:lnSpc>
              <a:spcBef>
                <a:spcPts val="270"/>
              </a:spcBef>
            </a:pPr>
            <a:r>
              <a:rPr sz="900" kern="0" spc="-10" dirty="0">
                <a:solidFill>
                  <a:srgbClr val="236F9C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一起洗浴</a:t>
            </a:r>
            <a:endParaRPr lang="en-US" altLang="en-US" sz="900" dirty="0"/>
          </a:p>
          <a:p>
            <a:pPr algn="l" rtl="0" eaLnBrk="0">
              <a:lnSpc>
                <a:spcPct val="173000"/>
              </a:lnSpc>
            </a:pPr>
            <a:endParaRPr lang="en-US" altLang="en-US" sz="1000" dirty="0"/>
          </a:p>
          <a:p>
            <a:pPr algn="l" rtl="0" eaLnBrk="0">
              <a:lnSpc>
                <a:spcPct val="115000"/>
              </a:lnSpc>
            </a:pPr>
            <a:endParaRPr lang="en-US" altLang="en-US" sz="200" dirty="0"/>
          </a:p>
          <a:p>
            <a:pPr marL="95250" algn="l" rtl="0" eaLnBrk="0">
              <a:lnSpc>
                <a:spcPct val="95000"/>
              </a:lnSpc>
              <a:spcBef>
                <a:spcPts val="0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一起游泳</a:t>
            </a:r>
            <a:endParaRPr lang="en-US" altLang="en-US" sz="900" dirty="0"/>
          </a:p>
        </p:txBody>
      </p:sp>
      <p:sp>
        <p:nvSpPr>
          <p:cNvPr id="63" name="textbox 63"/>
          <p:cNvSpPr/>
          <p:nvPr/>
        </p:nvSpPr>
        <p:spPr>
          <a:xfrm>
            <a:off x="6903530" y="727677"/>
            <a:ext cx="60515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6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64" name="textbox 64"/>
          <p:cNvSpPr/>
          <p:nvPr/>
        </p:nvSpPr>
        <p:spPr>
          <a:xfrm>
            <a:off x="1703557" y="727677"/>
            <a:ext cx="502284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1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100" dirty="0"/>
          </a:p>
        </p:txBody>
      </p:sp>
      <p:pic>
        <p:nvPicPr>
          <p:cNvPr id="65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479783" y="5162537"/>
            <a:ext cx="558789" cy="120671"/>
          </a:xfrm>
          <a:prstGeom prst="rect">
            <a:avLst/>
          </a:prstGeom>
        </p:spPr>
      </p:pic>
      <p:sp>
        <p:nvSpPr>
          <p:cNvPr id="66" name="textbox 66"/>
          <p:cNvSpPr/>
          <p:nvPr/>
        </p:nvSpPr>
        <p:spPr>
          <a:xfrm>
            <a:off x="9438194" y="2734108"/>
            <a:ext cx="116204" cy="706119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00" kern="0" spc="50" dirty="0">
                <a:solidFill>
                  <a:srgbClr val="E16773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艾</a:t>
            </a:r>
            <a:r>
              <a:rPr sz="600" kern="0" spc="10" dirty="0">
                <a:solidFill>
                  <a:srgbClr val="E16773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</a:t>
            </a:r>
            <a:r>
              <a:rPr sz="600" kern="0" spc="50" dirty="0">
                <a:solidFill>
                  <a:srgbClr val="F0A1A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r>
              <a:rPr sz="600" kern="0" spc="160" dirty="0">
                <a:solidFill>
                  <a:srgbClr val="F0A1A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600" kern="0" spc="50" dirty="0">
                <a:solidFill>
                  <a:srgbClr val="E96B78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r>
              <a:rPr sz="600" kern="0" spc="150" dirty="0">
                <a:solidFill>
                  <a:srgbClr val="E96B78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600" kern="0" spc="5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</p:txBody>
      </p:sp>
      <p:sp>
        <p:nvSpPr>
          <p:cNvPr id="67" name="textbox 67"/>
          <p:cNvSpPr/>
          <p:nvPr/>
        </p:nvSpPr>
        <p:spPr>
          <a:xfrm>
            <a:off x="8153070" y="727677"/>
            <a:ext cx="38671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7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b="1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68" name="textbox 68"/>
          <p:cNvSpPr/>
          <p:nvPr/>
        </p:nvSpPr>
        <p:spPr>
          <a:xfrm>
            <a:off x="2592253" y="727677"/>
            <a:ext cx="33527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b="1" kern="0" spc="1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</p:txBody>
      </p:sp>
      <p:pic>
        <p:nvPicPr>
          <p:cNvPr id="69" name="picture 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612898" y="878978"/>
            <a:ext cx="7061203" cy="7302"/>
          </a:xfrm>
          <a:prstGeom prst="rect">
            <a:avLst/>
          </a:prstGeom>
        </p:spPr>
      </p:pic>
      <p:sp>
        <p:nvSpPr>
          <p:cNvPr id="70" name="textbox 70"/>
          <p:cNvSpPr/>
          <p:nvPr/>
        </p:nvSpPr>
        <p:spPr>
          <a:xfrm>
            <a:off x="9437897" y="3719052"/>
            <a:ext cx="116204" cy="311784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00" kern="0" spc="50" dirty="0">
                <a:solidFill>
                  <a:srgbClr val="C46474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600" kern="0" spc="10" dirty="0">
                <a:solidFill>
                  <a:srgbClr val="C46474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600" kern="0" spc="50" dirty="0">
                <a:solidFill>
                  <a:srgbClr val="E0656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71" name="textbox 71"/>
          <p:cNvSpPr/>
          <p:nvPr/>
        </p:nvSpPr>
        <p:spPr>
          <a:xfrm>
            <a:off x="662263" y="3726017"/>
            <a:ext cx="116204" cy="304800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00" kern="0" spc="60" dirty="0">
                <a:solidFill>
                  <a:srgbClr val="D47B89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知</a:t>
            </a:r>
            <a:r>
              <a:rPr sz="600" kern="0" spc="130" dirty="0">
                <a:solidFill>
                  <a:srgbClr val="D47B89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600" kern="0" spc="6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72" name="rect"/>
          <p:cNvSpPr/>
          <p:nvPr/>
        </p:nvSpPr>
        <p:spPr>
          <a:xfrm>
            <a:off x="749305" y="996966"/>
            <a:ext cx="6377" cy="1650979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3" name="textbox 73"/>
          <p:cNvSpPr/>
          <p:nvPr/>
        </p:nvSpPr>
        <p:spPr>
          <a:xfrm>
            <a:off x="673134" y="2936750"/>
            <a:ext cx="105410" cy="1200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40"/>
              </a:lnSpc>
            </a:pPr>
            <a:r>
              <a:rPr sz="600" kern="0" spc="20" dirty="0">
                <a:solidFill>
                  <a:srgbClr val="D36467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0287000" cy="7416800"/>
          </a:xfrm>
          <a:prstGeom prst="rect">
            <a:avLst/>
          </a:prstGeom>
        </p:spPr>
      </p:pic>
      <p:sp>
        <p:nvSpPr>
          <p:cNvPr id="75" name="textbox 75"/>
          <p:cNvSpPr/>
          <p:nvPr/>
        </p:nvSpPr>
        <p:spPr>
          <a:xfrm>
            <a:off x="952529" y="717008"/>
            <a:ext cx="3579495" cy="17608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914400" algn="l" rtl="0" eaLnBrk="0">
              <a:lnSpc>
                <a:spcPct val="100000"/>
              </a:lnSpc>
            </a:pPr>
            <a:r>
              <a:rPr sz="1100" kern="0" spc="6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r>
              <a:rPr sz="1100" kern="0" spc="6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100" kern="0" spc="6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  <a:p>
            <a:pPr algn="l" rtl="0" eaLnBrk="0">
              <a:lnSpc>
                <a:spcPct val="117000"/>
              </a:lnSpc>
            </a:pPr>
            <a:endParaRPr lang="en-US" altLang="en-US" sz="1000" dirty="0"/>
          </a:p>
          <a:p>
            <a:pPr algn="l" rtl="0" eaLnBrk="0">
              <a:lnSpc>
                <a:spcPct val="117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95000"/>
              </a:lnSpc>
              <a:spcBef>
                <a:spcPts val="430"/>
              </a:spcBef>
            </a:pPr>
            <a:r>
              <a:rPr sz="1400" kern="0" spc="150" dirty="0">
                <a:solidFill>
                  <a:srgbClr val="D01925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(六)哪些行为容易感染上艾滋病病毒</a:t>
            </a:r>
            <a:endParaRPr lang="en-US" altLang="en-US" sz="1400" dirty="0"/>
          </a:p>
          <a:p>
            <a:pPr algn="l" rtl="0" eaLnBrk="0">
              <a:lnSpc>
                <a:spcPct val="140000"/>
              </a:lnSpc>
            </a:pPr>
            <a:endParaRPr lang="en-US" altLang="en-US" sz="1000" dirty="0"/>
          </a:p>
          <a:p>
            <a:pPr algn="l" rtl="0" eaLnBrk="0">
              <a:lnSpc>
                <a:spcPct val="141000"/>
              </a:lnSpc>
            </a:pPr>
            <a:endParaRPr lang="en-US" altLang="en-US" sz="1000" dirty="0"/>
          </a:p>
          <a:p>
            <a:pPr algn="r" rtl="0" eaLnBrk="0">
              <a:lnSpc>
                <a:spcPct val="85000"/>
              </a:lnSpc>
              <a:spcBef>
                <a:spcPts val="425"/>
              </a:spcBef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</a:t>
            </a:r>
            <a:r>
              <a:rPr sz="1400" kern="0" spc="-3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无保护的异性</a:t>
            </a:r>
            <a:endParaRPr lang="en-US" altLang="en-US" sz="1400" dirty="0"/>
          </a:p>
          <a:p>
            <a:pPr marL="1866900" algn="l" rtl="0" eaLnBrk="0">
              <a:lnSpc>
                <a:spcPts val="2285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间的多性伴性行为；</a:t>
            </a:r>
            <a:endParaRPr lang="en-US" altLang="en-US" sz="1300" dirty="0"/>
          </a:p>
        </p:txBody>
      </p:sp>
      <p:pic>
        <p:nvPicPr>
          <p:cNvPr id="76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534199" y="3409948"/>
            <a:ext cx="2063674" cy="2590836"/>
          </a:xfrm>
          <a:prstGeom prst="rect">
            <a:avLst/>
          </a:prstGeom>
        </p:spPr>
      </p:pic>
      <p:pic>
        <p:nvPicPr>
          <p:cNvPr id="77" name="picture 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747037" y="1365284"/>
            <a:ext cx="1511262" cy="1523929"/>
          </a:xfrm>
          <a:prstGeom prst="rect">
            <a:avLst/>
          </a:prstGeom>
        </p:spPr>
      </p:pic>
      <p:pic>
        <p:nvPicPr>
          <p:cNvPr id="78" name="pictur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956275" y="1339845"/>
            <a:ext cx="1314472" cy="1397028"/>
          </a:xfrm>
          <a:prstGeom prst="rect">
            <a:avLst/>
          </a:prstGeom>
        </p:spPr>
      </p:pic>
      <p:sp>
        <p:nvSpPr>
          <p:cNvPr id="79" name="textbox 79"/>
          <p:cNvSpPr/>
          <p:nvPr/>
        </p:nvSpPr>
        <p:spPr>
          <a:xfrm>
            <a:off x="1003346" y="5454849"/>
            <a:ext cx="1380489" cy="9055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12700" indent="342900" algn="just" rtl="0" eaLnBrk="0">
              <a:lnSpc>
                <a:spcPct val="103000"/>
              </a:lnSpc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4、</a:t>
            </a:r>
            <a:r>
              <a:rPr sz="1400" kern="0" spc="-2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使用未经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消毒或消毒不彻底</a:t>
            </a: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的注射针具及医疗</a:t>
            </a: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器械等</a:t>
            </a:r>
            <a:r>
              <a:rPr sz="1400" kern="0" spc="-50" dirty="0">
                <a:solidFill>
                  <a:srgbClr val="03CB6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；</a:t>
            </a:r>
            <a:endParaRPr lang="en-US" altLang="en-US" sz="1400" dirty="0"/>
          </a:p>
        </p:txBody>
      </p:sp>
      <p:sp>
        <p:nvSpPr>
          <p:cNvPr id="80" name="textbox 80"/>
          <p:cNvSpPr/>
          <p:nvPr/>
        </p:nvSpPr>
        <p:spPr>
          <a:xfrm>
            <a:off x="2819413" y="3060217"/>
            <a:ext cx="1712595" cy="49720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49250" algn="l" rtl="0" eaLnBrk="0">
              <a:lnSpc>
                <a:spcPct val="85000"/>
              </a:lnSpc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400" kern="0" spc="-2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男男性接触者</a:t>
            </a:r>
            <a:endParaRPr lang="en-US" altLang="en-US" sz="1400" dirty="0"/>
          </a:p>
          <a:p>
            <a:pPr marL="12700" algn="l" rtl="0" eaLnBrk="0">
              <a:lnSpc>
                <a:spcPts val="2290"/>
              </a:lnSpc>
            </a:pPr>
            <a:r>
              <a:rPr sz="13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无保护性行为；</a:t>
            </a:r>
            <a:endParaRPr lang="en-US" altLang="en-US" sz="1300" dirty="0"/>
          </a:p>
        </p:txBody>
      </p:sp>
      <p:sp>
        <p:nvSpPr>
          <p:cNvPr id="81" name="textbox 81"/>
          <p:cNvSpPr/>
          <p:nvPr/>
        </p:nvSpPr>
        <p:spPr>
          <a:xfrm>
            <a:off x="895333" y="6606400"/>
            <a:ext cx="8466455" cy="1397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</a:t>
            </a:r>
            <a:endParaRPr lang="en-US" altLang="en-US" sz="900" dirty="0"/>
          </a:p>
        </p:txBody>
      </p:sp>
      <p:sp>
        <p:nvSpPr>
          <p:cNvPr id="82" name="textbox 82"/>
          <p:cNvSpPr/>
          <p:nvPr/>
        </p:nvSpPr>
        <p:spPr>
          <a:xfrm>
            <a:off x="1003346" y="4349968"/>
            <a:ext cx="1378585" cy="50291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68300" algn="l" rtl="0" eaLnBrk="0">
              <a:lnSpc>
                <a:spcPct val="85000"/>
              </a:lnSpc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400" kern="0" spc="-2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共用注射</a:t>
            </a:r>
            <a:endParaRPr lang="en-US" altLang="en-US" sz="1400" dirty="0"/>
          </a:p>
          <a:p>
            <a:pPr marL="12700" algn="l" rtl="0" eaLnBrk="0">
              <a:lnSpc>
                <a:spcPts val="2335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针具静脉吸毒；</a:t>
            </a:r>
            <a:endParaRPr lang="en-US" altLang="en-US" sz="1300" dirty="0"/>
          </a:p>
        </p:txBody>
      </p:sp>
      <p:sp>
        <p:nvSpPr>
          <p:cNvPr id="83" name="textbox 83"/>
          <p:cNvSpPr/>
          <p:nvPr/>
        </p:nvSpPr>
        <p:spPr>
          <a:xfrm>
            <a:off x="6019803" y="3041156"/>
            <a:ext cx="3386454" cy="2292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5、输入未经检测或来源不明的血液及血液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制</a:t>
            </a:r>
            <a:endParaRPr lang="en-US" altLang="en-US" sz="1400" dirty="0"/>
          </a:p>
        </p:txBody>
      </p:sp>
      <p:sp>
        <p:nvSpPr>
          <p:cNvPr id="84" name="textbox 84"/>
          <p:cNvSpPr/>
          <p:nvPr/>
        </p:nvSpPr>
        <p:spPr>
          <a:xfrm>
            <a:off x="5994393" y="6146347"/>
            <a:ext cx="1778635" cy="2279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590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6、到非法采血点卖血。</a:t>
            </a:r>
            <a:endParaRPr lang="en-US" altLang="en-US" sz="1300" dirty="0"/>
          </a:p>
        </p:txBody>
      </p:sp>
      <p:sp>
        <p:nvSpPr>
          <p:cNvPr id="85" name="textbox 85"/>
          <p:cNvSpPr/>
          <p:nvPr/>
        </p:nvSpPr>
        <p:spPr>
          <a:xfrm>
            <a:off x="7346928" y="717008"/>
            <a:ext cx="1081405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r>
              <a:rPr sz="1100" kern="0" spc="5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sz="1100" kern="0" spc="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</p:txBody>
      </p:sp>
      <p:sp>
        <p:nvSpPr>
          <p:cNvPr id="86" name="textbox 86"/>
          <p:cNvSpPr/>
          <p:nvPr/>
        </p:nvSpPr>
        <p:spPr>
          <a:xfrm>
            <a:off x="666756" y="2933303"/>
            <a:ext cx="130175" cy="1108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4000"/>
              </a:lnSpc>
            </a:pP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*</a:t>
            </a:r>
            <a:endParaRPr lang="en-US" altLang="en-US" sz="1000" dirty="0"/>
          </a:p>
          <a:p>
            <a:pPr marL="19050" algn="l" rtl="0" eaLnBrk="0">
              <a:lnSpc>
                <a:spcPct val="95000"/>
              </a:lnSpc>
              <a:spcBef>
                <a:spcPts val="610"/>
              </a:spcBef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endParaRPr lang="en-US" altLang="en-US" sz="800" dirty="0"/>
          </a:p>
          <a:p>
            <a:pPr marL="12700" algn="l" rtl="0" eaLnBrk="0">
              <a:lnSpc>
                <a:spcPts val="740"/>
              </a:lnSpc>
              <a:spcBef>
                <a:spcPts val="720"/>
              </a:spcBef>
            </a:pPr>
            <a:r>
              <a:rPr sz="600" kern="0" spc="10" dirty="0">
                <a:solidFill>
                  <a:srgbClr val="D5ABA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12700" algn="l" rtl="0" eaLnBrk="0">
              <a:lnSpc>
                <a:spcPts val="735"/>
              </a:lnSpc>
              <a:spcBef>
                <a:spcPts val="815"/>
              </a:spcBef>
            </a:pPr>
            <a:r>
              <a:rPr sz="600" kern="0" spc="0" dirty="0">
                <a:solidFill>
                  <a:srgbClr val="F0819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</a:t>
            </a: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820"/>
              </a:spcBef>
            </a:pPr>
            <a:r>
              <a:rPr sz="600" kern="0" spc="10" dirty="0">
                <a:solidFill>
                  <a:srgbClr val="D47B89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11000"/>
              </a:lnSpc>
            </a:pP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5"/>
              </a:spcBef>
            </a:pPr>
            <a:r>
              <a:rPr sz="600" kern="0" spc="2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87" name="textbox 87"/>
          <p:cNvSpPr/>
          <p:nvPr/>
        </p:nvSpPr>
        <p:spPr>
          <a:xfrm>
            <a:off x="9424990" y="3330435"/>
            <a:ext cx="154939" cy="701040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000" kern="0" spc="-50" baseline="-500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r>
              <a:rPr sz="600" kern="0" spc="14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1300" kern="0" spc="-50" baseline="4000" dirty="0">
                <a:solidFill>
                  <a:srgbClr val="E06878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r>
              <a:rPr sz="800" kern="0" spc="40" dirty="0">
                <a:solidFill>
                  <a:srgbClr val="E06878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sz="1000" kern="0" spc="-50" baseline="-5000" dirty="0">
                <a:solidFill>
                  <a:srgbClr val="C4647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r>
              <a:rPr sz="600" kern="0" spc="10" dirty="0">
                <a:solidFill>
                  <a:srgbClr val="C4647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000" kern="0" spc="-50" baseline="-5000" dirty="0">
                <a:solidFill>
                  <a:srgbClr val="E0656D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识</a:t>
            </a:r>
            <a:endParaRPr lang="en-US" altLang="en-US" sz="1000" baseline="-5000" dirty="0"/>
          </a:p>
        </p:txBody>
      </p:sp>
      <p:sp>
        <p:nvSpPr>
          <p:cNvPr id="88" name="textbox 88"/>
          <p:cNvSpPr/>
          <p:nvPr/>
        </p:nvSpPr>
        <p:spPr>
          <a:xfrm>
            <a:off x="5651528" y="3331962"/>
            <a:ext cx="332740" cy="219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525"/>
              </a:lnSpc>
            </a:pPr>
            <a:r>
              <a:rPr sz="12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品；</a:t>
            </a:r>
            <a:endParaRPr lang="en-US" altLang="en-US" sz="1200" dirty="0"/>
          </a:p>
        </p:txBody>
      </p:sp>
      <p:sp>
        <p:nvSpPr>
          <p:cNvPr id="89" name="textbox 89"/>
          <p:cNvSpPr/>
          <p:nvPr/>
        </p:nvSpPr>
        <p:spPr>
          <a:xfrm>
            <a:off x="9431919" y="2734769"/>
            <a:ext cx="116204" cy="311784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00" kern="0" spc="5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艾</a:t>
            </a:r>
            <a:r>
              <a:rPr sz="600" kern="0" spc="10" dirty="0">
                <a:solidFill>
                  <a:srgbClr val="E16773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600" kern="0" spc="50" dirty="0">
                <a:solidFill>
                  <a:srgbClr val="F0A1A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9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466823" y="3486118"/>
            <a:ext cx="1758974" cy="1822456"/>
          </a:xfrm>
          <a:prstGeom prst="rect">
            <a:avLst/>
          </a:prstGeom>
        </p:spPr>
      </p:pic>
      <p:sp>
        <p:nvSpPr>
          <p:cNvPr id="91" name="textbox 91"/>
          <p:cNvSpPr/>
          <p:nvPr/>
        </p:nvSpPr>
        <p:spPr>
          <a:xfrm>
            <a:off x="901711" y="1725409"/>
            <a:ext cx="2413000" cy="18586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49250" algn="l" rtl="0" eaLnBrk="0">
              <a:lnSpc>
                <a:spcPct val="85000"/>
              </a:lnSpc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</a:t>
            </a:r>
            <a:r>
              <a:rPr sz="1400" kern="0" spc="-3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遵守性道德，保持单一</a:t>
            </a:r>
            <a:endParaRPr lang="en-US" altLang="en-US" sz="1400" dirty="0"/>
          </a:p>
          <a:p>
            <a:pPr marL="12700" algn="l" rtl="0" eaLnBrk="0">
              <a:lnSpc>
                <a:spcPts val="2500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没有感染艾滋病病毒的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性伴侣；</a:t>
            </a:r>
            <a:endParaRPr lang="en-US" altLang="en-US" sz="1300" dirty="0"/>
          </a:p>
          <a:p>
            <a:pPr marL="349250" algn="l" rtl="0" eaLnBrk="0">
              <a:lnSpc>
                <a:spcPct val="85000"/>
              </a:lnSpc>
              <a:spcBef>
                <a:spcPts val="1285"/>
              </a:spcBef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</a:t>
            </a:r>
            <a:r>
              <a:rPr sz="1400" kern="0" spc="-3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发生婚外性行为时正确</a:t>
            </a:r>
            <a:endParaRPr lang="en-US" altLang="en-US" sz="1400" dirty="0"/>
          </a:p>
          <a:p>
            <a:pPr marL="12700" algn="l" rtl="0" eaLnBrk="0">
              <a:lnSpc>
                <a:spcPts val="2555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使用安全套：</a:t>
            </a:r>
            <a:endParaRPr lang="en-US" altLang="en-US" sz="1300" dirty="0"/>
          </a:p>
          <a:p>
            <a:pPr marL="349250" algn="l" rtl="0" eaLnBrk="0">
              <a:lnSpc>
                <a:spcPct val="96000"/>
              </a:lnSpc>
              <a:spcBef>
                <a:spcPts val="1225"/>
              </a:spcBef>
            </a:pP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</a:t>
            </a:r>
            <a:r>
              <a:rPr sz="1400" kern="0" spc="-3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避免不必要的注射、输</a:t>
            </a:r>
            <a:endParaRPr lang="en-US" altLang="en-US" sz="1400" dirty="0"/>
          </a:p>
          <a:p>
            <a:pPr algn="l" rtl="0" eaLnBrk="0">
              <a:lnSpc>
                <a:spcPct val="104000"/>
              </a:lnSpc>
            </a:pPr>
            <a:endParaRPr lang="en-US" altLang="en-US" sz="700" dirty="0"/>
          </a:p>
          <a:p>
            <a:pPr algn="l" rtl="0" eaLnBrk="0">
              <a:lnSpc>
                <a:spcPct val="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3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血和使用血液制品；</a:t>
            </a:r>
            <a:endParaRPr lang="en-US" altLang="en-US" sz="1300" dirty="0"/>
          </a:p>
        </p:txBody>
      </p:sp>
      <p:pic>
        <p:nvPicPr>
          <p:cNvPr id="92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327432" y="1797016"/>
            <a:ext cx="1314370" cy="1917762"/>
          </a:xfrm>
          <a:prstGeom prst="rect">
            <a:avLst/>
          </a:prstGeom>
        </p:spPr>
      </p:pic>
      <p:pic>
        <p:nvPicPr>
          <p:cNvPr id="93" name="pictur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730989" y="4743414"/>
            <a:ext cx="1752596" cy="1352601"/>
          </a:xfrm>
          <a:prstGeom prst="rect">
            <a:avLst/>
          </a:prstGeom>
        </p:spPr>
      </p:pic>
      <p:pic>
        <p:nvPicPr>
          <p:cNvPr id="94" name="picture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823160" y="1244613"/>
            <a:ext cx="1390699" cy="1403332"/>
          </a:xfrm>
          <a:prstGeom prst="rect">
            <a:avLst/>
          </a:prstGeom>
        </p:spPr>
      </p:pic>
      <p:pic>
        <p:nvPicPr>
          <p:cNvPr id="95" name="picture 9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943622" y="1238235"/>
            <a:ext cx="1390596" cy="1384345"/>
          </a:xfrm>
          <a:prstGeom prst="rect">
            <a:avLst/>
          </a:prstGeom>
        </p:spPr>
      </p:pic>
      <p:pic>
        <p:nvPicPr>
          <p:cNvPr id="96" name="picture 9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3219419" y="4978378"/>
            <a:ext cx="1276410" cy="1441455"/>
          </a:xfrm>
          <a:prstGeom prst="rect">
            <a:avLst/>
          </a:prstGeom>
        </p:spPr>
      </p:pic>
      <p:pic>
        <p:nvPicPr>
          <p:cNvPr id="97" name="picture 9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7531112" y="3079752"/>
            <a:ext cx="1250899" cy="1231930"/>
          </a:xfrm>
          <a:prstGeom prst="rect">
            <a:avLst/>
          </a:prstGeom>
        </p:spPr>
      </p:pic>
      <p:sp>
        <p:nvSpPr>
          <p:cNvPr id="98" name="textbox 98"/>
          <p:cNvSpPr/>
          <p:nvPr/>
        </p:nvSpPr>
        <p:spPr>
          <a:xfrm>
            <a:off x="901711" y="5709408"/>
            <a:ext cx="2092325" cy="5403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49250" algn="l" rtl="0" eaLnBrk="0">
              <a:lnSpc>
                <a:spcPct val="85000"/>
              </a:lnSpc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4、</a:t>
            </a:r>
            <a:r>
              <a:rPr sz="1400" kern="0" spc="-2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感染艾滋病病毒的</a:t>
            </a:r>
            <a:endParaRPr lang="en-US" altLang="en-US" sz="1400" dirty="0"/>
          </a:p>
          <a:p>
            <a:pPr marL="12700" algn="l" rtl="0" eaLnBrk="0">
              <a:lnSpc>
                <a:spcPts val="2630"/>
              </a:lnSpc>
            </a:pPr>
            <a:r>
              <a:rPr sz="13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妇女避免怀孕；</a:t>
            </a:r>
            <a:endParaRPr lang="en-US" altLang="en-US" sz="1300" dirty="0"/>
          </a:p>
        </p:txBody>
      </p:sp>
      <p:pic>
        <p:nvPicPr>
          <p:cNvPr id="99" name="picture 9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6267457" y="3079751"/>
            <a:ext cx="806398" cy="1238235"/>
          </a:xfrm>
          <a:prstGeom prst="rect">
            <a:avLst/>
          </a:prstGeom>
        </p:spPr>
      </p:pic>
      <p:sp>
        <p:nvSpPr>
          <p:cNvPr id="100" name="textbox 100"/>
          <p:cNvSpPr/>
          <p:nvPr/>
        </p:nvSpPr>
        <p:spPr>
          <a:xfrm>
            <a:off x="850893" y="6601466"/>
            <a:ext cx="8546465" cy="1384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          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</a:t>
            </a:r>
            <a:endParaRPr lang="en-US" altLang="en-US" sz="900" dirty="0"/>
          </a:p>
        </p:txBody>
      </p:sp>
      <p:sp>
        <p:nvSpPr>
          <p:cNvPr id="101" name="textbox 101"/>
          <p:cNvSpPr/>
          <p:nvPr/>
        </p:nvSpPr>
        <p:spPr>
          <a:xfrm>
            <a:off x="6007149" y="4413456"/>
            <a:ext cx="3380740" cy="2298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6、不与他人共用针具或其他可能</a:t>
            </a: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引起出血的</a:t>
            </a:r>
            <a:endParaRPr lang="en-US" altLang="en-US" sz="1400" dirty="0"/>
          </a:p>
        </p:txBody>
      </p:sp>
      <p:sp>
        <p:nvSpPr>
          <p:cNvPr id="102" name="textbox 102"/>
          <p:cNvSpPr/>
          <p:nvPr/>
        </p:nvSpPr>
        <p:spPr>
          <a:xfrm>
            <a:off x="6007149" y="6178803"/>
            <a:ext cx="3232150" cy="228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595"/>
              </a:lnSpc>
            </a:pP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7、得了性病及时到正规医院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进行彻底治疗。</a:t>
            </a:r>
            <a:endParaRPr lang="en-US" altLang="en-US" sz="1300" dirty="0"/>
          </a:p>
        </p:txBody>
      </p:sp>
      <p:sp>
        <p:nvSpPr>
          <p:cNvPr id="103" name="textbox 103"/>
          <p:cNvSpPr/>
          <p:nvPr/>
        </p:nvSpPr>
        <p:spPr>
          <a:xfrm>
            <a:off x="6007149" y="2792241"/>
            <a:ext cx="3213100" cy="2203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5、大力倡导无偿献血，杜绝非法采、供血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；</a:t>
            </a:r>
            <a:endParaRPr lang="en-US" altLang="en-US" sz="1300" dirty="0"/>
          </a:p>
        </p:txBody>
      </p:sp>
      <p:sp>
        <p:nvSpPr>
          <p:cNvPr id="104" name="textbox 104"/>
          <p:cNvSpPr/>
          <p:nvPr/>
        </p:nvSpPr>
        <p:spPr>
          <a:xfrm>
            <a:off x="948693" y="1294358"/>
            <a:ext cx="1868170" cy="228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400" b="1" kern="0" spc="180" dirty="0">
                <a:solidFill>
                  <a:srgbClr val="DD343F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(七)如何预防艾滋病</a:t>
            </a:r>
            <a:endParaRPr lang="en-US" altLang="en-US" sz="1400" dirty="0"/>
          </a:p>
        </p:txBody>
      </p:sp>
      <p:sp>
        <p:nvSpPr>
          <p:cNvPr id="105" name="textbox 105"/>
          <p:cNvSpPr/>
          <p:nvPr/>
        </p:nvSpPr>
        <p:spPr>
          <a:xfrm>
            <a:off x="662133" y="2772056"/>
            <a:ext cx="162560" cy="12693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7145" algn="l" rtl="0" eaLnBrk="0">
              <a:lnSpc>
                <a:spcPct val="82000"/>
              </a:lnSpc>
            </a:pPr>
            <a:r>
              <a:rPr sz="1100" kern="0" spc="-60" dirty="0">
                <a:solidFill>
                  <a:srgbClr val="E17C89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</a:t>
            </a:r>
            <a:endParaRPr lang="en-US" altLang="en-US" sz="1100" dirty="0"/>
          </a:p>
          <a:p>
            <a:pPr marL="12700" algn="l" rtl="0" eaLnBrk="0">
              <a:lnSpc>
                <a:spcPct val="80000"/>
              </a:lnSpc>
              <a:spcBef>
                <a:spcPts val="240"/>
              </a:spcBef>
            </a:pPr>
            <a:r>
              <a:rPr sz="7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游</a:t>
            </a:r>
            <a:endParaRPr lang="en-US" altLang="en-US" sz="700" dirty="0"/>
          </a:p>
          <a:p>
            <a:pPr marL="12700" algn="l" rtl="0" eaLnBrk="0">
              <a:lnSpc>
                <a:spcPts val="1560"/>
              </a:lnSpc>
            </a:pPr>
            <a:r>
              <a:rPr sz="7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700" dirty="0"/>
          </a:p>
          <a:p>
            <a:pPr marL="17145" algn="l" rtl="0" eaLnBrk="0">
              <a:lnSpc>
                <a:spcPts val="740"/>
              </a:lnSpc>
              <a:spcBef>
                <a:spcPts val="835"/>
              </a:spcBef>
            </a:pPr>
            <a:r>
              <a:rPr sz="600" kern="0" spc="10" dirty="0">
                <a:solidFill>
                  <a:srgbClr val="E2B0B3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17145" algn="l" rtl="0" eaLnBrk="0">
              <a:lnSpc>
                <a:spcPct val="78000"/>
              </a:lnSpc>
              <a:spcBef>
                <a:spcPts val="865"/>
              </a:spcBef>
            </a:pPr>
            <a:r>
              <a:rPr sz="900" kern="0" spc="20" dirty="0">
                <a:solidFill>
                  <a:srgbClr val="C2626E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endParaRPr lang="en-US" altLang="en-US" sz="900" dirty="0"/>
          </a:p>
          <a:p>
            <a:pPr marL="17145" algn="l" rtl="0" eaLnBrk="0">
              <a:lnSpc>
                <a:spcPts val="740"/>
              </a:lnSpc>
              <a:spcBef>
                <a:spcPts val="660"/>
              </a:spcBef>
            </a:pPr>
            <a:r>
              <a:rPr sz="600" kern="0" spc="10" dirty="0">
                <a:solidFill>
                  <a:srgbClr val="D47B89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11000"/>
              </a:lnSpc>
            </a:pPr>
            <a:endParaRPr lang="en-US" altLang="en-US" sz="600" dirty="0"/>
          </a:p>
          <a:p>
            <a:pPr marL="17145" algn="l" rtl="0" eaLnBrk="0">
              <a:lnSpc>
                <a:spcPts val="740"/>
              </a:lnSpc>
              <a:spcBef>
                <a:spcPts val="5"/>
              </a:spcBef>
            </a:pPr>
            <a:r>
              <a:rPr sz="600" kern="0" spc="2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106" name="textbox 106"/>
          <p:cNvSpPr/>
          <p:nvPr/>
        </p:nvSpPr>
        <p:spPr>
          <a:xfrm>
            <a:off x="5657803" y="4741674"/>
            <a:ext cx="845185" cy="2203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3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个人用品；</a:t>
            </a:r>
            <a:endParaRPr lang="en-US" altLang="en-US" sz="1300" dirty="0"/>
          </a:p>
        </p:txBody>
      </p:sp>
      <p:sp>
        <p:nvSpPr>
          <p:cNvPr id="107" name="textbox 107"/>
          <p:cNvSpPr/>
          <p:nvPr/>
        </p:nvSpPr>
        <p:spPr>
          <a:xfrm>
            <a:off x="9442492" y="2929353"/>
            <a:ext cx="143510" cy="1114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9050" algn="l" rtl="0" eaLnBrk="0">
              <a:lnSpc>
                <a:spcPct val="72000"/>
              </a:lnSpc>
            </a:pP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*</a:t>
            </a:r>
            <a:endParaRPr lang="en-US" altLang="en-US" sz="1100" dirty="0"/>
          </a:p>
          <a:p>
            <a:pPr marL="12700" algn="l" rtl="0" eaLnBrk="0">
              <a:lnSpc>
                <a:spcPts val="735"/>
              </a:lnSpc>
              <a:spcBef>
                <a:spcPts val="665"/>
              </a:spcBef>
            </a:pPr>
            <a:r>
              <a:rPr sz="600" kern="0" spc="20" dirty="0">
                <a:solidFill>
                  <a:srgbClr val="E96B78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病</a:t>
            </a: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805"/>
              </a:spcBef>
            </a:pPr>
            <a:r>
              <a:rPr sz="600" kern="0" spc="10" dirty="0">
                <a:solidFill>
                  <a:srgbClr val="E86D7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12700" algn="l" rtl="0" eaLnBrk="0">
              <a:lnSpc>
                <a:spcPct val="78000"/>
              </a:lnSpc>
              <a:spcBef>
                <a:spcPts val="765"/>
              </a:spcBef>
            </a:pPr>
            <a:r>
              <a:rPr sz="900" kern="0" spc="20" dirty="0">
                <a:solidFill>
                  <a:srgbClr val="E06878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endParaRPr lang="en-US" altLang="en-US" sz="900" dirty="0"/>
          </a:p>
          <a:p>
            <a:pPr marL="12700" algn="l" rtl="0" eaLnBrk="0">
              <a:lnSpc>
                <a:spcPts val="750"/>
              </a:lnSpc>
              <a:spcBef>
                <a:spcPts val="710"/>
              </a:spcBef>
            </a:pPr>
            <a:r>
              <a:rPr sz="600" kern="0" spc="0" dirty="0">
                <a:solidFill>
                  <a:srgbClr val="C4647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02000"/>
              </a:lnSpc>
            </a:pPr>
            <a:endParaRPr lang="en-US" altLang="en-US" sz="700" dirty="0"/>
          </a:p>
          <a:p>
            <a:pPr marL="12700" algn="l" rtl="0" eaLnBrk="0">
              <a:lnSpc>
                <a:spcPts val="745"/>
              </a:lnSpc>
              <a:spcBef>
                <a:spcPts val="0"/>
              </a:spcBef>
            </a:pPr>
            <a:r>
              <a:rPr sz="600" kern="0" spc="10" dirty="0">
                <a:solidFill>
                  <a:srgbClr val="E0656D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识</a:t>
            </a:r>
            <a:endParaRPr lang="en-US" altLang="en-US" sz="600" dirty="0"/>
          </a:p>
        </p:txBody>
      </p:sp>
      <p:sp>
        <p:nvSpPr>
          <p:cNvPr id="108" name="textbox 108"/>
          <p:cNvSpPr/>
          <p:nvPr/>
        </p:nvSpPr>
        <p:spPr>
          <a:xfrm>
            <a:off x="6975009" y="717008"/>
            <a:ext cx="589280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100" kern="0" spc="2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109" name="textbox 109"/>
          <p:cNvSpPr/>
          <p:nvPr/>
        </p:nvSpPr>
        <p:spPr>
          <a:xfrm>
            <a:off x="1703798" y="717008"/>
            <a:ext cx="50291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5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100" dirty="0"/>
          </a:p>
        </p:txBody>
      </p:sp>
      <p:sp>
        <p:nvSpPr>
          <p:cNvPr id="110" name="textbox 110"/>
          <p:cNvSpPr/>
          <p:nvPr/>
        </p:nvSpPr>
        <p:spPr>
          <a:xfrm>
            <a:off x="8169076" y="717008"/>
            <a:ext cx="37845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1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1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100" dirty="0"/>
          </a:p>
        </p:txBody>
      </p:sp>
      <p:sp>
        <p:nvSpPr>
          <p:cNvPr id="111" name="textbox 111"/>
          <p:cNvSpPr/>
          <p:nvPr/>
        </p:nvSpPr>
        <p:spPr>
          <a:xfrm>
            <a:off x="2594183" y="717008"/>
            <a:ext cx="335279" cy="1930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100" kern="0" spc="11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100" dirty="0"/>
          </a:p>
        </p:txBody>
      </p:sp>
      <p:pic>
        <p:nvPicPr>
          <p:cNvPr id="112" name="picture 1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1612898" y="868309"/>
            <a:ext cx="7061203" cy="7302"/>
          </a:xfrm>
          <a:prstGeom prst="rect">
            <a:avLst/>
          </a:prstGeom>
        </p:spPr>
      </p:pic>
      <p:pic>
        <p:nvPicPr>
          <p:cNvPr id="113" name="picture 1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755645" y="984284"/>
            <a:ext cx="6350" cy="16572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4"/>
          <p:cNvSpPr/>
          <p:nvPr/>
        </p:nvSpPr>
        <p:spPr>
          <a:xfrm>
            <a:off x="5657802" y="1270750"/>
            <a:ext cx="3696334" cy="50507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355600" algn="l" rtl="0" eaLnBrk="0">
              <a:lnSpc>
                <a:spcPct val="96000"/>
              </a:lnSpc>
            </a:pPr>
            <a:r>
              <a:rPr sz="14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2、远离毒品</a:t>
            </a:r>
            <a:endParaRPr lang="en-US" altLang="en-US" sz="1400" dirty="0"/>
          </a:p>
          <a:p>
            <a:pPr marL="355600" algn="l" rtl="0" eaLnBrk="0">
              <a:lnSpc>
                <a:spcPct val="85000"/>
              </a:lnSpc>
              <a:spcBef>
                <a:spcPts val="1025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不要因为好奇或朋友诱惑而</a:t>
            </a:r>
            <a:endParaRPr lang="en-US" altLang="en-US" sz="1400" dirty="0"/>
          </a:p>
          <a:p>
            <a:pPr marL="12700" algn="l" rtl="0" eaLnBrk="0">
              <a:lnSpc>
                <a:spcPts val="2435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去尝试吸毒，</a:t>
            </a:r>
            <a:r>
              <a:rPr sz="1300" kern="0" spc="1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一旦吸食，终身难</a:t>
            </a:r>
            <a:endParaRPr lang="en-US" altLang="en-US" sz="1300" dirty="0"/>
          </a:p>
          <a:p>
            <a:pPr marL="12700" algn="l" rtl="0" eaLnBrk="0">
              <a:lnSpc>
                <a:spcPts val="2500"/>
              </a:lnSpc>
            </a:pPr>
            <a:r>
              <a:rPr sz="13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戒。如暂时无法戒断的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吸毒者，</a:t>
            </a:r>
            <a:endParaRPr lang="en-US" altLang="en-US" sz="1300" dirty="0"/>
          </a:p>
          <a:p>
            <a:pPr marL="12700" algn="l" rtl="0" eaLnBrk="0">
              <a:lnSpc>
                <a:spcPts val="2560"/>
              </a:lnSpc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可以选择美沙酮维持治疗或不与</a:t>
            </a:r>
            <a:endParaRPr lang="en-US" altLang="en-US" sz="1400" dirty="0"/>
          </a:p>
          <a:p>
            <a:pPr marL="12700" algn="l" rtl="0" eaLnBrk="0">
              <a:lnSpc>
                <a:spcPts val="2505"/>
              </a:lnSpc>
            </a:pPr>
            <a:r>
              <a:rPr sz="1300" kern="0" spc="-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他人共用注射器和针具。</a:t>
            </a:r>
            <a:endParaRPr lang="en-US" altLang="en-US" sz="1300" dirty="0"/>
          </a:p>
          <a:p>
            <a:pPr marL="355600" algn="l" rtl="0" eaLnBrk="0">
              <a:lnSpc>
                <a:spcPct val="95000"/>
              </a:lnSpc>
              <a:spcBef>
                <a:spcPts val="1180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3、长期外出务工时如何释放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和转移性冲动?</a:t>
            </a:r>
            <a:endParaRPr lang="en-US" altLang="en-US" sz="1400" dirty="0"/>
          </a:p>
          <a:p>
            <a:pPr marL="355600" algn="l" rtl="0" eaLnBrk="0">
              <a:lnSpc>
                <a:spcPct val="85000"/>
              </a:lnSpc>
              <a:spcBef>
                <a:spcPts val="930"/>
              </a:spcBef>
            </a:pPr>
            <a:r>
              <a:rPr sz="1400" kern="0" spc="-1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应选择健康的生活方式，如：看书、听音乐、</a:t>
            </a:r>
            <a:endParaRPr lang="en-US" altLang="en-US" sz="1400" dirty="0"/>
          </a:p>
          <a:p>
            <a:pPr marL="12700" algn="l" rtl="0" eaLnBrk="0">
              <a:lnSpc>
                <a:spcPts val="2665"/>
              </a:lnSpc>
            </a:pP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参加体育活动等来充实工作之余的</a:t>
            </a:r>
            <a:r>
              <a:rPr sz="13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时间。</a:t>
            </a:r>
            <a:endParaRPr lang="en-US" altLang="en-US" sz="1300" dirty="0"/>
          </a:p>
          <a:p>
            <a:pPr marL="355600" algn="l" rtl="0" eaLnBrk="0">
              <a:lnSpc>
                <a:spcPct val="85000"/>
              </a:lnSpc>
              <a:spcBef>
                <a:spcPts val="1115"/>
              </a:spcBef>
            </a:pPr>
            <a:r>
              <a:rPr sz="1400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4、孕产妇感染艾滋</a:t>
            </a:r>
            <a:endParaRPr lang="en-US" altLang="en-US" sz="1400" dirty="0"/>
          </a:p>
          <a:p>
            <a:pPr marL="12700" algn="l" rtl="0" eaLnBrk="0">
              <a:lnSpc>
                <a:spcPts val="2550"/>
              </a:lnSpc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病病毒怎么办?</a:t>
            </a:r>
            <a:endParaRPr lang="en-US" altLang="en-US" sz="1400" dirty="0"/>
          </a:p>
          <a:p>
            <a:pPr marL="355600" algn="l" rtl="0" eaLnBrk="0">
              <a:lnSpc>
                <a:spcPct val="85000"/>
              </a:lnSpc>
              <a:spcBef>
                <a:spcPts val="1170"/>
              </a:spcBef>
            </a:pPr>
            <a:r>
              <a:rPr sz="14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应及时采取抗病毒</a:t>
            </a:r>
            <a:endParaRPr lang="en-US" altLang="en-US" sz="1400" dirty="0"/>
          </a:p>
          <a:p>
            <a:pPr marL="12700" algn="l" rtl="0" eaLnBrk="0">
              <a:lnSpc>
                <a:spcPts val="2505"/>
              </a:lnSpc>
            </a:pP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药物干预、剖宫产、避</a:t>
            </a:r>
            <a:endParaRPr lang="en-US" altLang="en-US" sz="1400" dirty="0"/>
          </a:p>
          <a:p>
            <a:pPr marL="12700" algn="l" rtl="0" eaLnBrk="0">
              <a:lnSpc>
                <a:spcPts val="2495"/>
              </a:lnSpc>
            </a:pPr>
            <a:r>
              <a:rPr sz="1400" kern="0" spc="1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免母乳喂养等预防措</a:t>
            </a:r>
            <a:endParaRPr lang="en-US" altLang="en-US" sz="1400" dirty="0"/>
          </a:p>
          <a:p>
            <a:pPr marL="12700" algn="l" rtl="0" eaLnBrk="0">
              <a:lnSpc>
                <a:spcPts val="2440"/>
              </a:lnSpc>
            </a:pP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施，以降低胎儿、婴儿</a:t>
            </a:r>
            <a:endParaRPr lang="en-US" altLang="en-US" sz="1400" dirty="0"/>
          </a:p>
          <a:p>
            <a:pPr marL="12700" algn="l" rtl="0" eaLnBrk="0">
              <a:lnSpc>
                <a:spcPts val="2565"/>
              </a:lnSpc>
            </a:pPr>
            <a:r>
              <a:rPr sz="13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感染的可能性。</a:t>
            </a:r>
            <a:endParaRPr lang="en-US" altLang="en-US" sz="1300" dirty="0"/>
          </a:p>
        </p:txBody>
      </p:sp>
      <p:sp>
        <p:nvSpPr>
          <p:cNvPr id="115" name="textbox 115"/>
          <p:cNvSpPr/>
          <p:nvPr/>
        </p:nvSpPr>
        <p:spPr>
          <a:xfrm>
            <a:off x="908089" y="4558782"/>
            <a:ext cx="3715384" cy="18167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361950" algn="l" rtl="0" eaLnBrk="0">
              <a:lnSpc>
                <a:spcPct val="85000"/>
              </a:lnSpc>
            </a:pP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完全可能。艾滋病病毒感染者有7-10年无症</a:t>
            </a:r>
            <a:endParaRPr lang="en-US" altLang="en-US" sz="1400" dirty="0"/>
          </a:p>
          <a:p>
            <a:pPr marL="12700" algn="l" rtl="0" eaLnBrk="0">
              <a:lnSpc>
                <a:spcPct val="151000"/>
              </a:lnSpc>
              <a:spcBef>
                <a:spcPts val="0"/>
              </a:spcBef>
            </a:pP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状期，和健康人无两样。如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与艾滋病病毒感染者发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生性关系，完全可能感染上艾滋病。有人因存在侥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幸心理，而为此付出惨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痛代价。因此，哪怕是有一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次婚外性行为也应当全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程使用质量可靠的安全套，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预防感染艾滋病。</a:t>
            </a:r>
            <a:endParaRPr lang="en-US" altLang="en-US" sz="1400" dirty="0"/>
          </a:p>
        </p:txBody>
      </p:sp>
      <p:pic>
        <p:nvPicPr>
          <p:cNvPr id="116" name="picture 1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568458" y="2038359"/>
            <a:ext cx="2178066" cy="2432042"/>
          </a:xfrm>
          <a:prstGeom prst="rect">
            <a:avLst/>
          </a:prstGeom>
        </p:spPr>
      </p:pic>
      <p:pic>
        <p:nvPicPr>
          <p:cNvPr id="117" name="picture 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531112" y="4311682"/>
            <a:ext cx="1809689" cy="1708089"/>
          </a:xfrm>
          <a:prstGeom prst="rect">
            <a:avLst/>
          </a:prstGeom>
        </p:spPr>
      </p:pic>
      <p:pic>
        <p:nvPicPr>
          <p:cNvPr id="118" name="picture 1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8058116" y="1231930"/>
            <a:ext cx="1162122" cy="1841443"/>
          </a:xfrm>
          <a:prstGeom prst="rect">
            <a:avLst/>
          </a:prstGeom>
        </p:spPr>
      </p:pic>
      <p:sp>
        <p:nvSpPr>
          <p:cNvPr id="119" name="textbox 119"/>
          <p:cNvSpPr/>
          <p:nvPr/>
        </p:nvSpPr>
        <p:spPr>
          <a:xfrm>
            <a:off x="961346" y="1293646"/>
            <a:ext cx="2962910" cy="6959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400" b="1" kern="0" spc="150" dirty="0">
                <a:solidFill>
                  <a:srgbClr val="C50B11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(八)遇到以下问题怎么办</a:t>
            </a:r>
            <a:endParaRPr lang="en-US" altLang="en-US" sz="1400" dirty="0"/>
          </a:p>
          <a:p>
            <a:pPr algn="l" rtl="0" eaLnBrk="0">
              <a:lnSpc>
                <a:spcPct val="137000"/>
              </a:lnSpc>
            </a:pPr>
            <a:endParaRPr lang="en-US" altLang="en-US" sz="1000" dirty="0"/>
          </a:p>
          <a:p>
            <a:pPr algn="l" rtl="0" eaLnBrk="0">
              <a:lnSpc>
                <a:spcPct val="118000"/>
              </a:lnSpc>
            </a:pPr>
            <a:endParaRPr lang="en-US" altLang="en-US" sz="300" dirty="0"/>
          </a:p>
          <a:p>
            <a:pPr marL="308610" algn="l" rtl="0" eaLnBrk="0">
              <a:lnSpc>
                <a:spcPct val="96000"/>
              </a:lnSpc>
              <a:spcBef>
                <a:spcPts val="0"/>
              </a:spcBef>
            </a:pPr>
            <a:r>
              <a:rPr sz="1400" kern="0" spc="-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1、一次婚外性行为会感染艾滋</a:t>
            </a:r>
            <a:r>
              <a:rPr sz="14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病吗?</a:t>
            </a:r>
            <a:endParaRPr lang="en-US" altLang="en-US" sz="1400" dirty="0"/>
          </a:p>
        </p:txBody>
      </p:sp>
      <p:sp>
        <p:nvSpPr>
          <p:cNvPr id="120" name="textbox 120"/>
          <p:cNvSpPr/>
          <p:nvPr/>
        </p:nvSpPr>
        <p:spPr>
          <a:xfrm>
            <a:off x="850893" y="6592513"/>
            <a:ext cx="8538844" cy="14986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sz="10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                                                 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</a:t>
            </a:r>
            <a:endParaRPr lang="en-US" altLang="en-US" sz="1000" dirty="0"/>
          </a:p>
        </p:txBody>
      </p:sp>
      <p:sp>
        <p:nvSpPr>
          <p:cNvPr id="121" name="textbox 121"/>
          <p:cNvSpPr/>
          <p:nvPr/>
        </p:nvSpPr>
        <p:spPr>
          <a:xfrm>
            <a:off x="9448768" y="2715710"/>
            <a:ext cx="139700" cy="1315085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00"/>
              </a:lnSpc>
            </a:pPr>
            <a:r>
              <a:rPr sz="700" kern="0" spc="64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艾游病预防知</a:t>
            </a:r>
            <a:r>
              <a:rPr sz="700" kern="0" spc="5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sz="1000" kern="0" spc="640" baseline="-12000" dirty="0">
                <a:solidFill>
                  <a:srgbClr val="E0656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1000" baseline="-12000" dirty="0"/>
          </a:p>
        </p:txBody>
      </p:sp>
      <p:sp>
        <p:nvSpPr>
          <p:cNvPr id="122" name="textbox 122"/>
          <p:cNvSpPr/>
          <p:nvPr/>
        </p:nvSpPr>
        <p:spPr>
          <a:xfrm>
            <a:off x="673134" y="3330435"/>
            <a:ext cx="156210" cy="7112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740"/>
              </a:lnSpc>
            </a:pPr>
            <a:r>
              <a:rPr sz="600" kern="0" spc="10" dirty="0">
                <a:solidFill>
                  <a:srgbClr val="D5ABAE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预</a:t>
            </a:r>
            <a:endParaRPr lang="en-US" altLang="en-US" sz="600" dirty="0"/>
          </a:p>
          <a:p>
            <a:pPr marL="12700" algn="l" rtl="0" eaLnBrk="0">
              <a:lnSpc>
                <a:spcPct val="78000"/>
              </a:lnSpc>
              <a:spcBef>
                <a:spcPts val="795"/>
              </a:spcBef>
            </a:pPr>
            <a:r>
              <a:rPr sz="1000" kern="0" spc="20" dirty="0">
                <a:solidFill>
                  <a:srgbClr val="DA8792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防</a:t>
            </a:r>
            <a:endParaRPr lang="en-US" altLang="en-US" sz="1000" dirty="0"/>
          </a:p>
          <a:p>
            <a:pPr marL="12700" algn="l" rtl="0" eaLnBrk="0">
              <a:lnSpc>
                <a:spcPts val="750"/>
              </a:lnSpc>
              <a:spcBef>
                <a:spcPts val="640"/>
              </a:spcBef>
            </a:pPr>
            <a:r>
              <a:rPr sz="600" kern="0" spc="0" dirty="0">
                <a:solidFill>
                  <a:srgbClr val="D47B8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知</a:t>
            </a:r>
            <a:endParaRPr lang="en-US" altLang="en-US" sz="600" dirty="0"/>
          </a:p>
          <a:p>
            <a:pPr algn="l" rtl="0" eaLnBrk="0">
              <a:lnSpc>
                <a:spcPct val="110000"/>
              </a:lnSpc>
            </a:pPr>
            <a:endParaRPr lang="en-US" altLang="en-US" sz="600" dirty="0"/>
          </a:p>
          <a:p>
            <a:pPr marL="12700" algn="l" rtl="0" eaLnBrk="0">
              <a:lnSpc>
                <a:spcPts val="740"/>
              </a:lnSpc>
              <a:spcBef>
                <a:spcPts val="0"/>
              </a:spcBef>
            </a:pPr>
            <a:r>
              <a:rPr sz="600" kern="0" spc="20" dirty="0">
                <a:solidFill>
                  <a:srgbClr val="CE4B5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识</a:t>
            </a:r>
            <a:endParaRPr lang="en-US" altLang="en-US" sz="600" dirty="0"/>
          </a:p>
        </p:txBody>
      </p:sp>
      <p:sp>
        <p:nvSpPr>
          <p:cNvPr id="123" name="textbox 123"/>
          <p:cNvSpPr/>
          <p:nvPr/>
        </p:nvSpPr>
        <p:spPr>
          <a:xfrm>
            <a:off x="6931345" y="741957"/>
            <a:ext cx="582930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</a:t>
            </a:r>
            <a:r>
              <a:rPr sz="1000" kern="0" spc="20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滋</a:t>
            </a:r>
            <a:r>
              <a:rPr sz="1000" kern="0" spc="18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kern="0" spc="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sp>
        <p:nvSpPr>
          <p:cNvPr id="124" name="textbox 124"/>
          <p:cNvSpPr/>
          <p:nvPr/>
        </p:nvSpPr>
        <p:spPr>
          <a:xfrm>
            <a:off x="1702040" y="723669"/>
            <a:ext cx="511175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kern="0" spc="7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艾滋病</a:t>
            </a:r>
            <a:endParaRPr lang="en-US" altLang="en-US" sz="1200" dirty="0"/>
          </a:p>
        </p:txBody>
      </p:sp>
      <p:sp>
        <p:nvSpPr>
          <p:cNvPr id="125" name="textbox 125"/>
          <p:cNvSpPr/>
          <p:nvPr/>
        </p:nvSpPr>
        <p:spPr>
          <a:xfrm>
            <a:off x="2587293" y="723669"/>
            <a:ext cx="342265" cy="2012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6000"/>
              </a:lnSpc>
            </a:pPr>
            <a:r>
              <a:rPr sz="1200" kern="0" spc="40" dirty="0">
                <a:solidFill>
                  <a:srgbClr val="00B259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性病</a:t>
            </a:r>
            <a:endParaRPr lang="en-US" altLang="en-US" sz="1200" dirty="0"/>
          </a:p>
        </p:txBody>
      </p:sp>
      <p:sp>
        <p:nvSpPr>
          <p:cNvPr id="126" name="textbox 126"/>
          <p:cNvSpPr/>
          <p:nvPr/>
        </p:nvSpPr>
        <p:spPr>
          <a:xfrm>
            <a:off x="8169366" y="741957"/>
            <a:ext cx="368934" cy="178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10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</a:t>
            </a:r>
            <a:r>
              <a:rPr sz="1000" kern="0" spc="17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000" kern="0" spc="10" dirty="0">
                <a:solidFill>
                  <a:srgbClr val="009A4D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</a:t>
            </a:r>
            <a:endParaRPr lang="en-US" altLang="en-US" sz="1000" dirty="0"/>
          </a:p>
        </p:txBody>
      </p:sp>
      <p:pic>
        <p:nvPicPr>
          <p:cNvPr id="127" name="picture 1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612898" y="880997"/>
            <a:ext cx="7061203" cy="7619"/>
          </a:xfrm>
          <a:prstGeom prst="rect">
            <a:avLst/>
          </a:prstGeom>
        </p:spPr>
      </p:pic>
      <p:sp>
        <p:nvSpPr>
          <p:cNvPr id="128" name="textbox 128"/>
          <p:cNvSpPr/>
          <p:nvPr/>
        </p:nvSpPr>
        <p:spPr>
          <a:xfrm>
            <a:off x="672980" y="2715710"/>
            <a:ext cx="146050" cy="541019"/>
          </a:xfrm>
          <a:prstGeom prst="rect">
            <a:avLst/>
          </a:prstGeom>
        </p:spPr>
        <p:txBody>
          <a:bodyPr vert="eaVert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ts val="950"/>
              </a:lnSpc>
            </a:pPr>
            <a:r>
              <a:rPr sz="700" kern="0" spc="65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艾游病</a:t>
            </a:r>
            <a:endParaRPr lang="en-US" altLang="en-US" sz="700" dirty="0"/>
          </a:p>
        </p:txBody>
      </p:sp>
      <p:pic>
        <p:nvPicPr>
          <p:cNvPr id="129" name="picture 1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755645" y="984284"/>
            <a:ext cx="6350" cy="1657283"/>
          </a:xfrm>
          <a:prstGeom prst="rect">
            <a:avLst/>
          </a:prstGeom>
        </p:spPr>
      </p:pic>
      <p:pic>
        <p:nvPicPr>
          <p:cNvPr id="130" name="picture 1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755645" y="12683"/>
            <a:ext cx="6350" cy="622343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UwMjQ3NzE3YzhkNWU4MGIzMWQ3YTBlYTQ0NTI2YjE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6406</Words>
  <Application>WPS 演示</Application>
  <PresentationFormat/>
  <Paragraphs>555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黑体</vt:lpstr>
      <vt:lpstr>隶书</vt:lpstr>
      <vt:lpstr>华文琥珀</vt:lpstr>
      <vt:lpstr>仿宋</vt:lpstr>
      <vt:lpstr>Times New Roman</vt:lpstr>
      <vt:lpstr>微软雅黑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Kingsoft-PDF</dc:creator>
  <dc:subject>pdfbuilder</dc:subject>
  <cp:lastModifiedBy>时佳</cp:lastModifiedBy>
  <cp:revision>1</cp:revision>
  <dcterms:created xsi:type="dcterms:W3CDTF">2023-10-09T03:26:28Z</dcterms:created>
  <dcterms:modified xsi:type="dcterms:W3CDTF">2023-10-09T03:26:28Z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wqlLaW5nc29mdCBQREYgdG8gV1BTIDg1</vt:lpwstr>
  </property>
  <property fmtid="{D5CDD505-2E9C-101B-9397-08002B2CF9AE}" pid="3" name="Created">
    <vt:filetime>2023-10-09T11:23:43Z</vt:filetime>
  </property>
  <property fmtid="{D5CDD505-2E9C-101B-9397-08002B2CF9AE}" pid="4" name="UsrData">
    <vt:lpwstr>65237237eeea3900205f8f17wl</vt:lpwstr>
  </property>
  <property fmtid="{D5CDD505-2E9C-101B-9397-08002B2CF9AE}" pid="5" name="ICV">
    <vt:lpwstr>D28D846C5BCA4723ABE234B81FBD084F_12</vt:lpwstr>
  </property>
  <property fmtid="{D5CDD505-2E9C-101B-9397-08002B2CF9AE}" pid="6" name="KSOProductBuildVer">
    <vt:lpwstr>2052-12.1.0.15712</vt:lpwstr>
  </property>
</Properties>
</file>