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3"/>
    <p:sldId id="321" r:id="rId4"/>
    <p:sldId id="294" r:id="rId5"/>
    <p:sldId id="259" r:id="rId6"/>
    <p:sldId id="260" r:id="rId7"/>
    <p:sldId id="296" r:id="rId8"/>
    <p:sldId id="261" r:id="rId9"/>
    <p:sldId id="265" r:id="rId10"/>
    <p:sldId id="266" r:id="rId12"/>
    <p:sldId id="268" r:id="rId13"/>
    <p:sldId id="271" r:id="rId14"/>
    <p:sldId id="272" r:id="rId15"/>
    <p:sldId id="273" r:id="rId16"/>
    <p:sldId id="274" r:id="rId17"/>
    <p:sldId id="275" r:id="rId18"/>
    <p:sldId id="297" r:id="rId19"/>
    <p:sldId id="276" r:id="rId20"/>
    <p:sldId id="277" r:id="rId21"/>
    <p:sldId id="278" r:id="rId22"/>
    <p:sldId id="279" r:id="rId23"/>
    <p:sldId id="280" r:id="rId24"/>
    <p:sldId id="281" r:id="rId25"/>
    <p:sldId id="282" r:id="rId26"/>
    <p:sldId id="283" r:id="rId27"/>
    <p:sldId id="284" r:id="rId28"/>
    <p:sldId id="285" r:id="rId29"/>
    <p:sldId id="287" r:id="rId30"/>
    <p:sldId id="288" r:id="rId31"/>
    <p:sldId id="290" r:id="rId32"/>
  </p:sldIdLst>
  <p:sldSz cx="9144000" cy="6858000" type="screen4x3"/>
  <p:notesSz cx="6858000" cy="9144000"/>
  <p:defaultTextStyle>
    <a:defPPr>
      <a:defRPr lang="en-US"/>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Garamond" panose="02020404030301010803" pitchFamily="18"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Garamond" panose="02020404030301010803" pitchFamily="18"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Garamond" panose="02020404030301010803" pitchFamily="18"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Garamond" panose="02020404030301010803" pitchFamily="18"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Garamond" panose="02020404030301010803" pitchFamily="18"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Garamond" panose="02020404030301010803" pitchFamily="18"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Garamond" panose="02020404030301010803" pitchFamily="18"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Garamond" panose="02020404030301010803" pitchFamily="18"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Garamond" panose="02020404030301010803" pitchFamily="18"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19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showGuides="1">
      <p:cViewPr varScale="1">
        <p:scale>
          <a:sx n="129" d="100"/>
          <a:sy n="129" d="100"/>
        </p:scale>
        <p:origin x="-19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atin typeface="Times New Roman" panose="0202060305040502030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atin typeface="Times New Roman" panose="0202060305040502030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31748"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a:p>
            <a:pPr marL="457200" marR="0" lvl="1"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a:p>
            <a:pPr marL="914400" marR="0" lvl="2"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a:p>
            <a:pPr marL="1371600" marR="0" lvl="3"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a:p>
            <a:pPr marL="1828800" marR="0" lvl="4"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Times New Roman" panose="0202060305040502030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Times New Roman" panose="02020603050405020304" charset="0"/>
              </a:rPr>
            </a:fld>
            <a:endParaRPr lang="zh-CN" altLang="en-US" sz="1200" dirty="0">
              <a:latin typeface="Times New Roman" panose="02020603050405020304" charset="0"/>
            </a:endParaRPr>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Times New Roman" panose="02020603050405020304" charset="0"/>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Times New Roman" panose="02020603050405020304" charset="0"/>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Times New Roman" panose="02020603050405020304" charset="0"/>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Times New Roman" panose="02020603050405020304" charset="0"/>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Times New Roman" panose="0202060305040502030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zh-CN" altLang="en-US" sz="1200" dirty="0">
                <a:latin typeface="Times New Roman" panose="02020603050405020304" charset="0"/>
              </a:rPr>
            </a:fld>
            <a:endParaRPr lang="zh-CN" altLang="en-US" sz="1200" dirty="0">
              <a:latin typeface="Times New Roman" panose="02020603050405020304" charset="0"/>
            </a:endParaRPr>
          </a:p>
        </p:txBody>
      </p:sp>
      <p:sp>
        <p:nvSpPr>
          <p:cNvPr id="32771" name="Rectangle 2"/>
          <p:cNvSpPr>
            <a:spLocks noRot="1" noTextEdit="1"/>
          </p:cNvSpPr>
          <p:nvPr>
            <p:ph type="sldImg"/>
          </p:nvPr>
        </p:nvSpPr>
        <p:spPr/>
      </p:sp>
      <p:sp>
        <p:nvSpPr>
          <p:cNvPr id="32772" name="Rectangle 3"/>
          <p:cNvSpPr>
            <a:spLocks noGrp="1"/>
          </p:cNvSpPr>
          <p:nvPr>
            <p:ph type="body" idx="1"/>
          </p:nvPr>
        </p:nvSpPr>
        <p:spPr>
          <a:xfrm>
            <a:off x="914400" y="4343400"/>
            <a:ext cx="5029200" cy="4114800"/>
          </a:xfrm>
        </p:spPr>
        <p:txBody>
          <a:bodyPr wrap="square" lIns="91440" tIns="45720" rIns="91440" bIns="45720" anchor="t"/>
          <a:p>
            <a:pPr lvl="0" eaLnBrk="1" hangingPunct="1"/>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2050" name="Group 2"/>
          <p:cNvGrpSpPr/>
          <p:nvPr/>
        </p:nvGrpSpPr>
        <p:grpSpPr>
          <a:xfrm>
            <a:off x="0" y="0"/>
            <a:ext cx="9140825" cy="6850063"/>
            <a:chOff x="0" y="0"/>
            <a:chExt cx="5758" cy="4315"/>
          </a:xfrm>
        </p:grpSpPr>
        <p:grpSp>
          <p:nvGrpSpPr>
            <p:cNvPr id="2056" name="Group 3"/>
            <p:cNvGrpSpPr/>
            <p:nvPr userDrawn="1"/>
          </p:nvGrpSpPr>
          <p:grpSpPr>
            <a:xfrm>
              <a:off x="1728" y="2230"/>
              <a:ext cx="4027" cy="2085"/>
              <a:chOff x="1728" y="2230"/>
              <a:chExt cx="4027" cy="2085"/>
            </a:xfrm>
          </p:grpSpPr>
          <p:sp>
            <p:nvSpPr>
              <p:cNvPr id="20" name="Freeform 4"/>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1" name="Freeform 5"/>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2" name="Freeform 6"/>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3" name="Freeform 7"/>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4" name="Freeform 8"/>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18" name="Freeform 9"/>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9" name="Freeform 10"/>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63499" name="Rectangle 11"/>
          <p:cNvSpPr>
            <a:spLocks noGrp="1" noChangeArrowheads="1"/>
          </p:cNvSpPr>
          <p:nvPr>
            <p:ph type="ctrTitle" sz="quarter"/>
          </p:nvPr>
        </p:nvSpPr>
        <p:spPr>
          <a:xfrm>
            <a:off x="685800" y="1736725"/>
            <a:ext cx="7772400" cy="1920875"/>
          </a:xfrm>
        </p:spPr>
        <p:txBody>
          <a:bodyPr/>
          <a:lstStyle>
            <a:lvl1pPr>
              <a:defRPr sz="6000"/>
            </a:lvl1pPr>
          </a:lstStyle>
          <a:p>
            <a:r>
              <a:rPr lang="zh-CN" altLang="en-US"/>
              <a:t>单击此处编辑母版标题样式</a:t>
            </a:r>
            <a:endParaRPr lang="zh-CN" altLang="en-US"/>
          </a:p>
        </p:txBody>
      </p:sp>
      <p:sp>
        <p:nvSpPr>
          <p:cNvPr id="6350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r>
              <a:rPr lang="zh-CN" altLang="en-US"/>
              <a:t>单击此处编辑母版副标题样式</a:t>
            </a:r>
            <a:endParaRPr lang="zh-CN" altLang="en-US"/>
          </a:p>
        </p:txBody>
      </p:sp>
      <p:sp>
        <p:nvSpPr>
          <p:cNvPr id="25" name="Rectangle 13"/>
          <p:cNvSpPr>
            <a:spLocks noGrp="1" noChangeArrowheads="1"/>
          </p:cNvSpPr>
          <p:nvPr>
            <p:ph type="dt" sz="quarter" idx="2"/>
          </p:nvPr>
        </p:nvSpPr>
        <p:spPr bwMode="auto">
          <a:xfrm>
            <a:off x="457200" y="6248400"/>
            <a:ext cx="2133600" cy="476250"/>
          </a:xfrm>
          <a:prstGeom prst="rect">
            <a:avLst/>
          </a:prstGeom>
          <a:noFill/>
          <a:ln>
            <a:miter lim="800000"/>
          </a:ln>
        </p:spPr>
        <p:txBody>
          <a:bodyPr vert="horz" wrap="square" lIns="91440" tIns="45720" rIns="91440" bIns="45720" numCol="1" anchor="b" anchorCtr="0" compatLnSpc="1"/>
          <a:lstStyle>
            <a:lvl1pPr>
              <a:defRPr/>
            </a:lvl1pPr>
          </a:lstStyle>
          <a:p>
            <a:pPr marL="0" marR="0" indent="0" algn="l" defTabSz="914400" rtl="0" eaLnBrk="1" fontAlgn="base" latinLnBrk="0" hangingPunct="1">
              <a:lnSpc>
                <a:spcPct val="100000"/>
              </a:lnSpc>
              <a:spcBef>
                <a:spcPct val="0"/>
              </a:spcBef>
              <a:spcAft>
                <a:spcPct val="0"/>
              </a:spcAft>
              <a:buClrTx/>
              <a:buSzTx/>
              <a:buFontTx/>
              <a:buNone/>
              <a:defRPr/>
            </a:pPr>
            <a:endParaRPr kumimoji="0" lang="en-US" altLang="zh-CN" b="0" i="0" kern="1200" cap="none" spc="0" normalizeH="0" baseline="0" noProof="0" smtClean="0">
              <a:solidFill>
                <a:schemeClr val="tx1"/>
              </a:solidFill>
              <a:latin typeface="Arial" panose="020B0604020202020204" pitchFamily="34" charset="0"/>
              <a:ea typeface="宋体" panose="02010600030101010101" pitchFamily="2" charset="-122"/>
              <a:cs typeface="+mn-cs"/>
            </a:endParaRPr>
          </a:p>
        </p:txBody>
      </p:sp>
      <p:sp>
        <p:nvSpPr>
          <p:cNvPr id="26" name="Rectangle 14"/>
          <p:cNvSpPr>
            <a:spLocks noGrp="1" noChangeArrowheads="1"/>
          </p:cNvSpPr>
          <p:nvPr>
            <p:ph type="ftr" sz="quarter" idx="3"/>
          </p:nvPr>
        </p:nvSpPr>
        <p:spPr bwMode="auto">
          <a:xfrm>
            <a:off x="3124200" y="6251575"/>
            <a:ext cx="2895600" cy="476250"/>
          </a:xfrm>
          <a:prstGeom prst="rect">
            <a:avLst/>
          </a:prstGeom>
          <a:noFill/>
          <a:ln>
            <a:miter lim="800000"/>
          </a:ln>
        </p:spPr>
        <p:txBody>
          <a:bodyPr vert="horz" wrap="square" lIns="91440" tIns="45720" rIns="91440" bIns="45720" numCol="1" anchor="b"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0" i="0" kern="1200" cap="none" spc="0" normalizeH="0" baseline="0" noProof="0" smtClean="0">
              <a:solidFill>
                <a:schemeClr val="tx1"/>
              </a:solidFill>
              <a:latin typeface="Arial" panose="020B0604020202020204" pitchFamily="34" charset="0"/>
              <a:ea typeface="宋体" panose="02010600030101010101" pitchFamily="2" charset="-122"/>
              <a:cs typeface="+mn-cs"/>
            </a:endParaRPr>
          </a:p>
        </p:txBody>
      </p:sp>
      <p:sp>
        <p:nvSpPr>
          <p:cNvPr id="27" name="Rectangle 15"/>
          <p:cNvSpPr>
            <a:spLocks noGrp="1" noChangeArrowheads="1"/>
          </p:cNvSpPr>
          <p:nvPr>
            <p:ph type="sldNum" sz="quarter" idx="4"/>
          </p:nvPr>
        </p:nvSpPr>
        <p:spPr bwMode="auto">
          <a:xfrm>
            <a:off x="6553200" y="6254750"/>
            <a:ext cx="2133600" cy="476250"/>
          </a:xfrm>
          <a:prstGeom prst="rect">
            <a:avLst/>
          </a:prstGeom>
          <a:noFill/>
          <a:ln>
            <a:miter lim="800000"/>
          </a:ln>
        </p:spPr>
        <p:txBody>
          <a:bodyPr vert="horz" wrap="square" lIns="91440" tIns="45720" rIns="91440" bIns="45720" numCol="1" anchor="b" anchorCtr="0" compatLnSpc="1"/>
          <a:p>
            <a:pPr algn="r"/>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7" name="页脚占位符 6"/>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灯片编号占位符 7"/>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9" name="页脚占位符 8"/>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5" name="页脚占位符 4"/>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灯片编号占位符 2"/>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4" name="页脚占位符 3"/>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7" name="页脚占位符 6"/>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7" name="页脚占位符 6"/>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2466" name="Rectangle 2"/>
          <p:cNvSpPr>
            <a:spLocks noGrp="1" noChangeArrowheads="1"/>
          </p:cNvSpPr>
          <p:nvPr>
            <p:ph type="dt" sz="half" idx="2"/>
          </p:nvPr>
        </p:nvSpPr>
        <p:spPr bwMode="auto">
          <a:xfrm>
            <a:off x="457200" y="6251575"/>
            <a:ext cx="2133600" cy="476250"/>
          </a:xfrm>
          <a:prstGeom prst="rect">
            <a:avLst/>
          </a:prstGeom>
          <a:noFill/>
          <a:ln w="9525">
            <a:noFill/>
            <a:miter lim="800000"/>
          </a:ln>
          <a:effectLst/>
        </p:spPr>
        <p:txBody>
          <a:bodyPr vert="horz" wrap="square" lIns="91440" tIns="45720" rIns="91440" bIns="45720" numCol="1" anchor="b"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2467" name="Rectangle 3"/>
          <p:cNvSpPr>
            <a:spLocks noGrp="1" noChangeArrowheads="1"/>
          </p:cNvSpPr>
          <p:nvPr>
            <p:ph type="sldNum" sz="quarter" idx="4"/>
          </p:nvPr>
        </p:nvSpPr>
        <p:spPr bwMode="auto">
          <a:xfrm>
            <a:off x="6553200" y="6248400"/>
            <a:ext cx="2133600" cy="47625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grpSp>
        <p:nvGrpSpPr>
          <p:cNvPr id="1028" name="Group 4"/>
          <p:cNvGrpSpPr/>
          <p:nvPr/>
        </p:nvGrpSpPr>
        <p:grpSpPr>
          <a:xfrm>
            <a:off x="0" y="0"/>
            <a:ext cx="9140825" cy="6850063"/>
            <a:chOff x="0" y="0"/>
            <a:chExt cx="5758" cy="4315"/>
          </a:xfrm>
        </p:grpSpPr>
        <p:grpSp>
          <p:nvGrpSpPr>
            <p:cNvPr id="1032" name="Group 5"/>
            <p:cNvGrpSpPr/>
            <p:nvPr userDrawn="1"/>
          </p:nvGrpSpPr>
          <p:grpSpPr>
            <a:xfrm>
              <a:off x="1728" y="2230"/>
              <a:ext cx="4027" cy="2085"/>
              <a:chOff x="1728" y="2230"/>
              <a:chExt cx="4027" cy="2085"/>
            </a:xfrm>
          </p:grpSpPr>
          <p:sp>
            <p:nvSpPr>
              <p:cNvPr id="62470" name="Freeform 6"/>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2471" name="Freeform 7"/>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2472" name="Freeform 8"/>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2473" name="Freeform 9"/>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2474" name="Freeform 10"/>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62475" name="Freeform 11"/>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2476" name="Freeform 12"/>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62477" name="Rectangle 13"/>
          <p:cNvSpPr>
            <a:spLocks noGrp="1" noRot="1" noChangeArrowheads="1"/>
          </p:cNvSpPr>
          <p:nvPr>
            <p:ph type="title"/>
          </p:nvPr>
        </p:nvSpPr>
        <p:spPr bwMode="auto">
          <a:xfrm>
            <a:off x="457200" y="274638"/>
            <a:ext cx="8229600" cy="1143000"/>
          </a:xfrm>
          <a:prstGeom prst="rect">
            <a:avLst/>
          </a:prstGeom>
          <a:noFill/>
          <a:ln w="9525">
            <a:noFill/>
            <a:miter lim="800000"/>
          </a:ln>
          <a:effec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62478" name="Rectangle 14"/>
          <p:cNvSpPr>
            <a:spLocks noGrp="1" noChangeArrowheads="1"/>
          </p:cNvSpPr>
          <p:nvPr>
            <p:ph type="ftr" sz="quarter" idx="3"/>
          </p:nvPr>
        </p:nvSpPr>
        <p:spPr bwMode="auto">
          <a:xfrm>
            <a:off x="3124200" y="6248400"/>
            <a:ext cx="2895600" cy="476250"/>
          </a:xfrm>
          <a:prstGeom prst="rect">
            <a:avLst/>
          </a:prstGeom>
          <a:noFill/>
          <a:ln w="9525">
            <a:noFill/>
            <a:miter lim="800000"/>
          </a:ln>
          <a:effectLst/>
        </p:spPr>
        <p:txBody>
          <a:bodyPr vert="horz" wrap="square" lIns="91440" tIns="45720" rIns="91440" bIns="45720" numCol="1" anchor="b" anchorCtr="0" compatLnSpc="1"/>
          <a:lstStyle>
            <a:lvl1pPr algn="ctr">
              <a:defRPr sz="12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2479" name="Rectangle 15"/>
          <p:cNvSpPr>
            <a:spLocks noGrp="1" noChangeArrowheads="1"/>
          </p:cNvSpPr>
          <p:nvPr>
            <p:ph type="body" idx="1"/>
          </p:nvPr>
        </p:nvSpPr>
        <p:spPr bwMode="auto">
          <a:xfrm>
            <a:off x="457200" y="1600200"/>
            <a:ext cx="8229600" cy="4525963"/>
          </a:xfrm>
          <a:prstGeom prst="rect">
            <a:avLst/>
          </a:prstGeom>
          <a:noFill/>
          <a:ln w="9525">
            <a:noFill/>
            <a:miter lim="800000"/>
          </a:ln>
          <a:effec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sldNum="0" hdr="0" ftr="0" dt="0"/>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ea typeface="+mn-ea"/>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ea typeface="+mn-ea"/>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noChangeArrowheads="1"/>
          </p:cNvSpPr>
          <p:nvPr>
            <p:ph type="ctrTitle" sz="quarter"/>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职业暴露的评估与预防</a:t>
            </a:r>
            <a:br>
              <a:rPr kumimoji="0" lang="zh-CN" altLang="en-US"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en-US" sz="32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元阳县疾病预防控制中心</a:t>
            </a:r>
            <a:endParaRPr kumimoji="0" lang="zh-CN" altLang="en-US" sz="32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zh-CN" altLang="en-US" sz="4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隶书" panose="02010509060101010101" pitchFamily="49" charset="-122"/>
                <a:cs typeface="+mj-cs"/>
              </a:rPr>
              <a:t>职业暴露后处理原则</a:t>
            </a:r>
            <a:endParaRPr kumimoji="0" lang="zh-CN" altLang="en-US" sz="4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22531" name="Rectangle 3"/>
          <p:cNvSpPr>
            <a:spLocks noGrp="1" noChangeArrowheads="1"/>
          </p:cNvSpPr>
          <p:nvPr>
            <p:ph idx="1"/>
          </p:nvPr>
        </p:nvSpPr>
        <p:spPr/>
        <p:txBody>
          <a:bodyPr vert="horz" wrap="square" lIns="91440" tIns="45720" rIns="91440" bIns="45720" numCol="1" anchor="t" anchorCtr="0" compatLnSpc="1"/>
          <a:lstStyle/>
          <a:p>
            <a:pPr algn="just" eaLnBrk="1" hangingPunct="1"/>
            <a:r>
              <a:rPr lang="zh-CN" altLang="en-US" sz="3600" b="1" dirty="0">
                <a:effectLst>
                  <a:outerShdw blurRad="38100" dist="38100" dir="2700000">
                    <a:srgbClr val="000000"/>
                  </a:outerShdw>
                </a:effectLst>
              </a:rPr>
              <a:t>急救：</a:t>
            </a:r>
            <a:endParaRPr lang="zh-CN" altLang="en-US" sz="3600" b="1" dirty="0">
              <a:effectLst>
                <a:outerShdw blurRad="38100" dist="38100" dir="2700000">
                  <a:srgbClr val="000000"/>
                </a:outerShdw>
              </a:effectLst>
            </a:endParaRPr>
          </a:p>
          <a:p>
            <a:pPr lvl="1" algn="just" eaLnBrk="1" hangingPunct="1"/>
            <a:r>
              <a:rPr lang="zh-CN" altLang="en-US" sz="3200" dirty="0">
                <a:effectLst>
                  <a:outerShdw blurRad="38100" dist="38100" dir="2700000">
                    <a:srgbClr val="000000"/>
                  </a:outerShdw>
                </a:effectLst>
                <a:latin typeface="楷体_GB2312" pitchFamily="49" charset="-122"/>
                <a:ea typeface="楷体_GB2312" pitchFamily="49" charset="-122"/>
              </a:rPr>
              <a:t>刺激出血：应实行急救。如有伤口，应轻轻挤压，使其尽量挤出血液，用肥皂水或清水冲洗</a:t>
            </a:r>
            <a:endParaRPr lang="zh-CN" altLang="en-US" sz="3200" dirty="0">
              <a:effectLst>
                <a:outerShdw blurRad="38100" dist="38100" dir="2700000">
                  <a:srgbClr val="000000"/>
                </a:outerShdw>
              </a:effectLst>
              <a:latin typeface="楷体_GB2312" pitchFamily="49" charset="-122"/>
              <a:ea typeface="楷体_GB2312" pitchFamily="49" charset="-122"/>
            </a:endParaRPr>
          </a:p>
          <a:p>
            <a:pPr lvl="1" algn="just" eaLnBrk="1" hangingPunct="1"/>
            <a:r>
              <a:rPr lang="zh-CN" altLang="en-US" sz="3200" dirty="0">
                <a:effectLst>
                  <a:outerShdw blurRad="38100" dist="38100" dir="2700000">
                    <a:srgbClr val="000000"/>
                  </a:outerShdw>
                </a:effectLst>
                <a:latin typeface="楷体_GB2312" pitchFamily="49" charset="-122"/>
                <a:ea typeface="楷体_GB2312" pitchFamily="49" charset="-122"/>
              </a:rPr>
              <a:t>受伤部位的消毒：伤口应用消毒液（如</a:t>
            </a:r>
            <a:r>
              <a:rPr lang="en-US" altLang="zh-CN" sz="3200" dirty="0">
                <a:effectLst>
                  <a:outerShdw blurRad="38100" dist="38100" dir="2700000">
                    <a:srgbClr val="000000"/>
                  </a:outerShdw>
                </a:effectLst>
                <a:latin typeface="楷体_GB2312" pitchFamily="49" charset="-122"/>
                <a:ea typeface="楷体_GB2312" pitchFamily="49" charset="-122"/>
              </a:rPr>
              <a:t>75%</a:t>
            </a:r>
            <a:r>
              <a:rPr lang="zh-CN" altLang="en-US" sz="3200" dirty="0">
                <a:effectLst>
                  <a:outerShdw blurRad="38100" dist="38100" dir="2700000">
                    <a:srgbClr val="000000"/>
                  </a:outerShdw>
                </a:effectLst>
                <a:latin typeface="楷体_GB2312" pitchFamily="49" charset="-122"/>
                <a:ea typeface="楷体_GB2312" pitchFamily="49" charset="-122"/>
              </a:rPr>
              <a:t>酒精，</a:t>
            </a:r>
            <a:r>
              <a:rPr lang="en-US" altLang="zh-CN" sz="3200" dirty="0">
                <a:effectLst>
                  <a:outerShdw blurRad="38100" dist="38100" dir="2700000">
                    <a:srgbClr val="000000"/>
                  </a:outerShdw>
                </a:effectLst>
                <a:latin typeface="楷体_GB2312" pitchFamily="49" charset="-122"/>
                <a:ea typeface="楷体_GB2312" pitchFamily="49" charset="-122"/>
              </a:rPr>
              <a:t>0.2%</a:t>
            </a:r>
            <a:r>
              <a:rPr lang="zh-CN" altLang="en-US" sz="3200" dirty="0">
                <a:effectLst>
                  <a:outerShdw blurRad="38100" dist="38100" dir="2700000">
                    <a:srgbClr val="000000"/>
                  </a:outerShdw>
                </a:effectLst>
                <a:latin typeface="楷体_GB2312" pitchFamily="49" charset="-122"/>
                <a:ea typeface="楷体_GB2312" pitchFamily="49" charset="-122"/>
              </a:rPr>
              <a:t>次氯酸钠，</a:t>
            </a:r>
            <a:r>
              <a:rPr lang="en-US" altLang="zh-CN" sz="3200" dirty="0">
                <a:effectLst>
                  <a:outerShdw blurRad="38100" dist="38100" dir="2700000">
                    <a:srgbClr val="000000"/>
                  </a:outerShdw>
                </a:effectLst>
                <a:latin typeface="楷体_GB2312" pitchFamily="49" charset="-122"/>
                <a:ea typeface="楷体_GB2312" pitchFamily="49" charset="-122"/>
              </a:rPr>
              <a:t>0.2~0.5%</a:t>
            </a:r>
            <a:r>
              <a:rPr lang="zh-CN" altLang="en-US" sz="3200" dirty="0">
                <a:effectLst>
                  <a:outerShdw blurRad="38100" dist="38100" dir="2700000">
                    <a:srgbClr val="000000"/>
                  </a:outerShdw>
                </a:effectLst>
                <a:latin typeface="楷体_GB2312" pitchFamily="49" charset="-122"/>
                <a:ea typeface="楷体_GB2312" pitchFamily="49" charset="-122"/>
              </a:rPr>
              <a:t>过氧已酸，</a:t>
            </a:r>
            <a:r>
              <a:rPr lang="en-US" altLang="zh-CN" sz="3200" dirty="0">
                <a:effectLst>
                  <a:outerShdw blurRad="38100" dist="38100" dir="2700000">
                    <a:srgbClr val="000000"/>
                  </a:outerShdw>
                </a:effectLst>
                <a:latin typeface="楷体_GB2312" pitchFamily="49" charset="-122"/>
                <a:ea typeface="楷体_GB2312" pitchFamily="49" charset="-122"/>
              </a:rPr>
              <a:t>0.5%</a:t>
            </a:r>
            <a:r>
              <a:rPr lang="zh-CN" altLang="en-US" sz="3200" dirty="0">
                <a:effectLst>
                  <a:outerShdw blurRad="38100" dist="38100" dir="2700000">
                    <a:srgbClr val="000000"/>
                  </a:outerShdw>
                </a:effectLst>
                <a:latin typeface="楷体_GB2312" pitchFamily="49" charset="-122"/>
                <a:ea typeface="楷体_GB2312" pitchFamily="49" charset="-122"/>
              </a:rPr>
              <a:t>碘伏等）浸泡或涂抹消毒，并包扎伤口。暴露的粘膜，应用清水或生理盐水冲洗干净</a:t>
            </a:r>
            <a:endParaRPr lang="zh-CN" altLang="en-US" sz="3200"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             风险的评估</a:t>
            </a:r>
            <a:endPar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25603" name="Rectangle 3"/>
          <p:cNvSpPr>
            <a:spLocks noGrp="1" noChangeArrowheads="1"/>
          </p:cNvSpPr>
          <p:nvPr>
            <p:ph idx="1"/>
          </p:nvPr>
        </p:nvSpPr>
        <p:spPr>
          <a:xfrm>
            <a:off x="468313" y="1628775"/>
            <a:ext cx="8229600" cy="4525963"/>
          </a:xfrm>
        </p:spPr>
        <p:txBody>
          <a:bodyPr vert="horz" wrap="square" lIns="91440" tIns="45720" rIns="91440" bIns="45720" numCol="1" anchor="t" anchorCtr="0" compatLnSpc="1"/>
          <a:lstStyle/>
          <a:p>
            <a:pPr algn="just" eaLnBrk="1" hangingPunct="1"/>
            <a:endParaRPr lang="zh-CN" altLang="en-US" dirty="0">
              <a:effectLst>
                <a:outerShdw blurRad="38100" dist="38100" dir="2700000">
                  <a:srgbClr val="000000"/>
                </a:outerShdw>
              </a:effectLst>
            </a:endParaRPr>
          </a:p>
          <a:p>
            <a:pPr algn="just" eaLnBrk="1" hangingPunct="1"/>
            <a:r>
              <a:rPr lang="zh-CN" altLang="en-US" dirty="0">
                <a:effectLst>
                  <a:outerShdw blurRad="38100" dist="38100" dir="2700000">
                    <a:srgbClr val="000000"/>
                  </a:outerShdw>
                </a:effectLst>
                <a:latin typeface="楷体_GB2312" pitchFamily="49" charset="-122"/>
                <a:ea typeface="楷体_GB2312" pitchFamily="49" charset="-122"/>
              </a:rPr>
              <a:t>由专业人员进行风险的评估后，以决定是否进行药物预防和使用何种药物</a:t>
            </a:r>
            <a:endParaRPr lang="zh-CN" altLang="en-US" dirty="0">
              <a:effectLst>
                <a:outerShdw blurRad="38100" dist="38100" dir="2700000">
                  <a:srgbClr val="000000"/>
                </a:outerShdw>
              </a:effectLst>
              <a:latin typeface="楷体_GB2312" pitchFamily="49" charset="-122"/>
              <a:ea typeface="楷体_GB2312" pitchFamily="49" charset="-122"/>
            </a:endParaRPr>
          </a:p>
          <a:p>
            <a:pPr algn="just" eaLnBrk="1" hangingPunct="1"/>
            <a:r>
              <a:rPr lang="zh-CN" altLang="en-US" dirty="0">
                <a:effectLst>
                  <a:outerShdw blurRad="38100" dist="38100" dir="2700000">
                    <a:srgbClr val="000000"/>
                  </a:outerShdw>
                </a:effectLst>
                <a:latin typeface="楷体_GB2312" pitchFamily="49" charset="-122"/>
                <a:ea typeface="楷体_GB2312" pitchFamily="49" charset="-122"/>
              </a:rPr>
              <a:t>危险评估的步骤：暴露的程度；暴露源的情况；预防方案的确定。</a:t>
            </a:r>
            <a:endParaRPr lang="zh-CN" altLang="en-US" dirty="0">
              <a:effectLst>
                <a:outerShdw blurRad="38100" dist="38100" dir="2700000">
                  <a:srgbClr val="000000"/>
                </a:outerShdw>
              </a:effectLst>
              <a:latin typeface="楷体_GB2312" pitchFamily="49" charset="-122"/>
              <a:ea typeface="楷体_GB2312" pitchFamily="49" charset="-122"/>
            </a:endParaRPr>
          </a:p>
          <a:p>
            <a:pPr algn="just" eaLnBrk="1" hangingPunct="1"/>
            <a:endParaRPr lang="en-US" altLang="zh-CN"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noRot="1" noChangeArrowheads="1"/>
          </p:cNvSpPr>
          <p:nvPr>
            <p:ph type="title"/>
          </p:nvPr>
        </p:nvSpPr>
        <p:spPr>
          <a:xfrm>
            <a:off x="685800" y="0"/>
            <a:ext cx="7772400" cy="6858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暴露的程度分级：</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3315" name="Line 3"/>
          <p:cNvSpPr/>
          <p:nvPr/>
        </p:nvSpPr>
        <p:spPr>
          <a:xfrm>
            <a:off x="990600" y="762000"/>
            <a:ext cx="0" cy="0"/>
          </a:xfrm>
          <a:prstGeom prst="line">
            <a:avLst/>
          </a:prstGeom>
          <a:ln w="9525" cap="flat" cmpd="sng">
            <a:solidFill>
              <a:schemeClr val="tx1"/>
            </a:solidFill>
            <a:prstDash val="solid"/>
            <a:headEnd type="none" w="med" len="med"/>
            <a:tailEnd type="none" w="med" len="med"/>
          </a:ln>
        </p:spPr>
      </p:sp>
      <p:grpSp>
        <p:nvGrpSpPr>
          <p:cNvPr id="13316" name="Group 4"/>
          <p:cNvGrpSpPr/>
          <p:nvPr/>
        </p:nvGrpSpPr>
        <p:grpSpPr>
          <a:xfrm>
            <a:off x="1524000" y="762000"/>
            <a:ext cx="6096000" cy="517525"/>
            <a:chOff x="960" y="480"/>
            <a:chExt cx="3840" cy="326"/>
          </a:xfrm>
        </p:grpSpPr>
        <p:sp>
          <p:nvSpPr>
            <p:cNvPr id="26629" name="Rectangle 5"/>
            <p:cNvSpPr>
              <a:spLocks noChangeArrowheads="1"/>
            </p:cNvSpPr>
            <p:nvPr/>
          </p:nvSpPr>
          <p:spPr bwMode="auto">
            <a:xfrm>
              <a:off x="960" y="480"/>
              <a:ext cx="3840" cy="326"/>
            </a:xfrm>
            <a:prstGeom prst="rect">
              <a:avLst/>
            </a:prstGeom>
            <a:noFill/>
            <a:ln w="9525">
              <a:noFill/>
              <a:miter lim="800000"/>
            </a:ln>
            <a:effectLst/>
          </p:spPr>
          <p:txBody>
            <a:bodyPr/>
            <a:p>
              <a:pPr algn="ct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暴露的情况</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417" name="Line 6"/>
            <p:cNvSpPr/>
            <p:nvPr/>
          </p:nvSpPr>
          <p:spPr>
            <a:xfrm>
              <a:off x="960" y="480"/>
              <a:ext cx="3840" cy="0"/>
            </a:xfrm>
            <a:prstGeom prst="line">
              <a:avLst/>
            </a:prstGeom>
            <a:ln w="28575" cap="sq" cmpd="sng">
              <a:solidFill>
                <a:schemeClr val="tx1"/>
              </a:solidFill>
              <a:prstDash val="solid"/>
              <a:headEnd type="none" w="med" len="med"/>
              <a:tailEnd type="none" w="med" len="med"/>
            </a:ln>
          </p:spPr>
        </p:sp>
        <p:sp>
          <p:nvSpPr>
            <p:cNvPr id="13418" name="Line 7"/>
            <p:cNvSpPr/>
            <p:nvPr/>
          </p:nvSpPr>
          <p:spPr>
            <a:xfrm>
              <a:off x="960" y="806"/>
              <a:ext cx="3840" cy="0"/>
            </a:xfrm>
            <a:prstGeom prst="line">
              <a:avLst/>
            </a:prstGeom>
            <a:ln w="28575" cap="sq" cmpd="sng">
              <a:solidFill>
                <a:schemeClr val="tx1"/>
              </a:solidFill>
              <a:prstDash val="solid"/>
              <a:headEnd type="none" w="med" len="med"/>
              <a:tailEnd type="none" w="med" len="med"/>
            </a:ln>
          </p:spPr>
        </p:sp>
        <p:sp>
          <p:nvSpPr>
            <p:cNvPr id="13419" name="Line 8"/>
            <p:cNvSpPr/>
            <p:nvPr/>
          </p:nvSpPr>
          <p:spPr>
            <a:xfrm>
              <a:off x="960" y="480"/>
              <a:ext cx="0" cy="326"/>
            </a:xfrm>
            <a:prstGeom prst="line">
              <a:avLst/>
            </a:prstGeom>
            <a:ln w="28575" cap="sq" cmpd="sng">
              <a:solidFill>
                <a:schemeClr val="tx1"/>
              </a:solidFill>
              <a:prstDash val="solid"/>
              <a:headEnd type="none" w="med" len="med"/>
              <a:tailEnd type="none" w="med" len="med"/>
            </a:ln>
          </p:spPr>
        </p:sp>
        <p:sp>
          <p:nvSpPr>
            <p:cNvPr id="13420" name="Line 9"/>
            <p:cNvSpPr/>
            <p:nvPr/>
          </p:nvSpPr>
          <p:spPr>
            <a:xfrm>
              <a:off x="4800" y="480"/>
              <a:ext cx="0" cy="326"/>
            </a:xfrm>
            <a:prstGeom prst="line">
              <a:avLst/>
            </a:prstGeom>
            <a:ln w="28575" cap="sq" cmpd="sng">
              <a:solidFill>
                <a:schemeClr val="tx1"/>
              </a:solidFill>
              <a:prstDash val="solid"/>
              <a:headEnd type="none" w="med" len="med"/>
              <a:tailEnd type="none" w="med" len="med"/>
            </a:ln>
          </p:spPr>
        </p:sp>
      </p:grpSp>
      <p:grpSp>
        <p:nvGrpSpPr>
          <p:cNvPr id="13317" name="Group 10"/>
          <p:cNvGrpSpPr/>
          <p:nvPr/>
        </p:nvGrpSpPr>
        <p:grpSpPr>
          <a:xfrm>
            <a:off x="179388" y="1600200"/>
            <a:ext cx="2411412" cy="1371600"/>
            <a:chOff x="192" y="1152"/>
            <a:chExt cx="1440" cy="864"/>
          </a:xfrm>
        </p:grpSpPr>
        <p:sp>
          <p:nvSpPr>
            <p:cNvPr id="26635" name="Rectangle 11"/>
            <p:cNvSpPr>
              <a:spLocks noChangeArrowheads="1"/>
            </p:cNvSpPr>
            <p:nvPr/>
          </p:nvSpPr>
          <p:spPr bwMode="auto">
            <a:xfrm>
              <a:off x="192" y="1152"/>
              <a:ext cx="1440" cy="864"/>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粘膜的暴露，不完整的皮肤的暴露</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412" name="Line 12"/>
            <p:cNvSpPr/>
            <p:nvPr/>
          </p:nvSpPr>
          <p:spPr>
            <a:xfrm>
              <a:off x="192" y="1152"/>
              <a:ext cx="1440" cy="0"/>
            </a:xfrm>
            <a:prstGeom prst="line">
              <a:avLst/>
            </a:prstGeom>
            <a:ln w="28575" cap="sq" cmpd="sng">
              <a:solidFill>
                <a:schemeClr val="tx1"/>
              </a:solidFill>
              <a:prstDash val="solid"/>
              <a:headEnd type="none" w="med" len="med"/>
              <a:tailEnd type="none" w="med" len="med"/>
            </a:ln>
          </p:spPr>
        </p:sp>
        <p:sp>
          <p:nvSpPr>
            <p:cNvPr id="13413" name="Line 13"/>
            <p:cNvSpPr/>
            <p:nvPr/>
          </p:nvSpPr>
          <p:spPr>
            <a:xfrm>
              <a:off x="192" y="2016"/>
              <a:ext cx="1440" cy="0"/>
            </a:xfrm>
            <a:prstGeom prst="line">
              <a:avLst/>
            </a:prstGeom>
            <a:ln w="28575" cap="sq" cmpd="sng">
              <a:solidFill>
                <a:schemeClr val="tx1"/>
              </a:solidFill>
              <a:prstDash val="solid"/>
              <a:headEnd type="none" w="med" len="med"/>
              <a:tailEnd type="none" w="med" len="med"/>
            </a:ln>
          </p:spPr>
        </p:sp>
        <p:sp>
          <p:nvSpPr>
            <p:cNvPr id="13414" name="Line 14"/>
            <p:cNvSpPr/>
            <p:nvPr/>
          </p:nvSpPr>
          <p:spPr>
            <a:xfrm>
              <a:off x="192" y="1152"/>
              <a:ext cx="0" cy="864"/>
            </a:xfrm>
            <a:prstGeom prst="line">
              <a:avLst/>
            </a:prstGeom>
            <a:ln w="28575" cap="sq" cmpd="sng">
              <a:solidFill>
                <a:schemeClr val="tx1"/>
              </a:solidFill>
              <a:prstDash val="solid"/>
              <a:headEnd type="none" w="med" len="med"/>
              <a:tailEnd type="none" w="med" len="med"/>
            </a:ln>
          </p:spPr>
        </p:sp>
        <p:sp>
          <p:nvSpPr>
            <p:cNvPr id="13415" name="Line 15"/>
            <p:cNvSpPr/>
            <p:nvPr/>
          </p:nvSpPr>
          <p:spPr>
            <a:xfrm>
              <a:off x="1632" y="1152"/>
              <a:ext cx="0" cy="864"/>
            </a:xfrm>
            <a:prstGeom prst="line">
              <a:avLst/>
            </a:prstGeom>
            <a:ln w="28575" cap="sq" cmpd="sng">
              <a:solidFill>
                <a:schemeClr val="tx1"/>
              </a:solidFill>
              <a:prstDash val="solid"/>
              <a:headEnd type="none" w="med" len="med"/>
              <a:tailEnd type="none" w="med" len="med"/>
            </a:ln>
          </p:spPr>
        </p:sp>
      </p:grpSp>
      <p:grpSp>
        <p:nvGrpSpPr>
          <p:cNvPr id="13318" name="Group 16"/>
          <p:cNvGrpSpPr/>
          <p:nvPr/>
        </p:nvGrpSpPr>
        <p:grpSpPr>
          <a:xfrm>
            <a:off x="3124200" y="1600200"/>
            <a:ext cx="2438400" cy="1371600"/>
            <a:chOff x="1968" y="1008"/>
            <a:chExt cx="1536" cy="864"/>
          </a:xfrm>
        </p:grpSpPr>
        <p:sp>
          <p:nvSpPr>
            <p:cNvPr id="26641" name="Rectangle 17"/>
            <p:cNvSpPr>
              <a:spLocks noChangeArrowheads="1"/>
            </p:cNvSpPr>
            <p:nvPr/>
          </p:nvSpPr>
          <p:spPr bwMode="auto">
            <a:xfrm>
              <a:off x="1968" y="1008"/>
              <a:ext cx="1536" cy="864"/>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皮肤完整的暴露</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407" name="Line 18"/>
            <p:cNvSpPr/>
            <p:nvPr/>
          </p:nvSpPr>
          <p:spPr>
            <a:xfrm>
              <a:off x="1968" y="1008"/>
              <a:ext cx="1536" cy="0"/>
            </a:xfrm>
            <a:prstGeom prst="line">
              <a:avLst/>
            </a:prstGeom>
            <a:ln w="28575" cap="sq" cmpd="sng">
              <a:solidFill>
                <a:schemeClr val="tx1"/>
              </a:solidFill>
              <a:prstDash val="solid"/>
              <a:headEnd type="none" w="med" len="med"/>
              <a:tailEnd type="none" w="med" len="med"/>
            </a:ln>
          </p:spPr>
        </p:sp>
        <p:sp>
          <p:nvSpPr>
            <p:cNvPr id="13408" name="Line 19"/>
            <p:cNvSpPr/>
            <p:nvPr/>
          </p:nvSpPr>
          <p:spPr>
            <a:xfrm>
              <a:off x="1968" y="1872"/>
              <a:ext cx="1536" cy="0"/>
            </a:xfrm>
            <a:prstGeom prst="line">
              <a:avLst/>
            </a:prstGeom>
            <a:ln w="28575" cap="sq" cmpd="sng">
              <a:solidFill>
                <a:schemeClr val="tx1"/>
              </a:solidFill>
              <a:prstDash val="solid"/>
              <a:headEnd type="none" w="med" len="med"/>
              <a:tailEnd type="none" w="med" len="med"/>
            </a:ln>
          </p:spPr>
        </p:sp>
        <p:sp>
          <p:nvSpPr>
            <p:cNvPr id="13409" name="Line 20"/>
            <p:cNvSpPr/>
            <p:nvPr/>
          </p:nvSpPr>
          <p:spPr>
            <a:xfrm>
              <a:off x="1968" y="1008"/>
              <a:ext cx="0" cy="864"/>
            </a:xfrm>
            <a:prstGeom prst="line">
              <a:avLst/>
            </a:prstGeom>
            <a:ln w="28575" cap="sq" cmpd="sng">
              <a:solidFill>
                <a:schemeClr val="tx1"/>
              </a:solidFill>
              <a:prstDash val="solid"/>
              <a:headEnd type="none" w="med" len="med"/>
              <a:tailEnd type="none" w="med" len="med"/>
            </a:ln>
          </p:spPr>
        </p:sp>
        <p:sp>
          <p:nvSpPr>
            <p:cNvPr id="13410" name="Line 21"/>
            <p:cNvSpPr/>
            <p:nvPr/>
          </p:nvSpPr>
          <p:spPr>
            <a:xfrm>
              <a:off x="3504" y="1008"/>
              <a:ext cx="0" cy="864"/>
            </a:xfrm>
            <a:prstGeom prst="line">
              <a:avLst/>
            </a:prstGeom>
            <a:ln w="28575" cap="sq" cmpd="sng">
              <a:solidFill>
                <a:schemeClr val="tx1"/>
              </a:solidFill>
              <a:prstDash val="solid"/>
              <a:headEnd type="none" w="med" len="med"/>
              <a:tailEnd type="none" w="med" len="med"/>
            </a:ln>
          </p:spPr>
        </p:sp>
      </p:grpSp>
      <p:grpSp>
        <p:nvGrpSpPr>
          <p:cNvPr id="13319" name="Group 22"/>
          <p:cNvGrpSpPr/>
          <p:nvPr/>
        </p:nvGrpSpPr>
        <p:grpSpPr>
          <a:xfrm>
            <a:off x="5940425" y="1557338"/>
            <a:ext cx="2592388" cy="1371600"/>
            <a:chOff x="3744" y="1008"/>
            <a:chExt cx="1728" cy="864"/>
          </a:xfrm>
        </p:grpSpPr>
        <p:sp>
          <p:nvSpPr>
            <p:cNvPr id="26647" name="Rectangle 23"/>
            <p:cNvSpPr>
              <a:spLocks noChangeArrowheads="1"/>
            </p:cNvSpPr>
            <p:nvPr/>
          </p:nvSpPr>
          <p:spPr bwMode="auto">
            <a:xfrm>
              <a:off x="3744" y="1008"/>
              <a:ext cx="1728" cy="864"/>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经皮的损伤的暴露</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402" name="Line 24"/>
            <p:cNvSpPr/>
            <p:nvPr/>
          </p:nvSpPr>
          <p:spPr>
            <a:xfrm>
              <a:off x="3744" y="1008"/>
              <a:ext cx="1728" cy="0"/>
            </a:xfrm>
            <a:prstGeom prst="line">
              <a:avLst/>
            </a:prstGeom>
            <a:ln w="28575" cap="sq" cmpd="sng">
              <a:solidFill>
                <a:schemeClr val="tx1"/>
              </a:solidFill>
              <a:prstDash val="solid"/>
              <a:headEnd type="none" w="med" len="med"/>
              <a:tailEnd type="none" w="med" len="med"/>
            </a:ln>
          </p:spPr>
        </p:sp>
        <p:sp>
          <p:nvSpPr>
            <p:cNvPr id="13403" name="Line 25"/>
            <p:cNvSpPr/>
            <p:nvPr/>
          </p:nvSpPr>
          <p:spPr>
            <a:xfrm>
              <a:off x="3744" y="1872"/>
              <a:ext cx="1728" cy="0"/>
            </a:xfrm>
            <a:prstGeom prst="line">
              <a:avLst/>
            </a:prstGeom>
            <a:ln w="28575" cap="sq" cmpd="sng">
              <a:solidFill>
                <a:schemeClr val="tx1"/>
              </a:solidFill>
              <a:prstDash val="solid"/>
              <a:headEnd type="none" w="med" len="med"/>
              <a:tailEnd type="none" w="med" len="med"/>
            </a:ln>
          </p:spPr>
        </p:sp>
        <p:sp>
          <p:nvSpPr>
            <p:cNvPr id="13404" name="Line 26"/>
            <p:cNvSpPr/>
            <p:nvPr/>
          </p:nvSpPr>
          <p:spPr>
            <a:xfrm>
              <a:off x="3744" y="1008"/>
              <a:ext cx="0" cy="864"/>
            </a:xfrm>
            <a:prstGeom prst="line">
              <a:avLst/>
            </a:prstGeom>
            <a:ln w="28575" cap="sq" cmpd="sng">
              <a:solidFill>
                <a:schemeClr val="tx1"/>
              </a:solidFill>
              <a:prstDash val="solid"/>
              <a:headEnd type="none" w="med" len="med"/>
              <a:tailEnd type="none" w="med" len="med"/>
            </a:ln>
          </p:spPr>
        </p:sp>
        <p:sp>
          <p:nvSpPr>
            <p:cNvPr id="13405" name="Line 27"/>
            <p:cNvSpPr/>
            <p:nvPr/>
          </p:nvSpPr>
          <p:spPr>
            <a:xfrm>
              <a:off x="5472" y="1008"/>
              <a:ext cx="0" cy="864"/>
            </a:xfrm>
            <a:prstGeom prst="line">
              <a:avLst/>
            </a:prstGeom>
            <a:ln w="28575" cap="sq" cmpd="sng">
              <a:solidFill>
                <a:schemeClr val="tx1"/>
              </a:solidFill>
              <a:prstDash val="solid"/>
              <a:headEnd type="none" w="med" len="med"/>
              <a:tailEnd type="none" w="med" len="med"/>
            </a:ln>
          </p:spPr>
        </p:sp>
      </p:grpSp>
      <p:sp>
        <p:nvSpPr>
          <p:cNvPr id="13320" name="Line 28"/>
          <p:cNvSpPr/>
          <p:nvPr/>
        </p:nvSpPr>
        <p:spPr>
          <a:xfrm flipV="1">
            <a:off x="4724400" y="1219200"/>
            <a:ext cx="0" cy="381000"/>
          </a:xfrm>
          <a:prstGeom prst="line">
            <a:avLst/>
          </a:prstGeom>
          <a:ln w="9525" cap="flat" cmpd="sng">
            <a:solidFill>
              <a:schemeClr val="tx1"/>
            </a:solidFill>
            <a:prstDash val="solid"/>
            <a:headEnd type="none" w="med" len="med"/>
            <a:tailEnd type="none" w="med" len="med"/>
          </a:ln>
        </p:spPr>
      </p:sp>
      <p:sp>
        <p:nvSpPr>
          <p:cNvPr id="13321" name="Line 29"/>
          <p:cNvSpPr/>
          <p:nvPr/>
        </p:nvSpPr>
        <p:spPr>
          <a:xfrm flipV="1">
            <a:off x="7315200" y="1219200"/>
            <a:ext cx="0" cy="381000"/>
          </a:xfrm>
          <a:prstGeom prst="line">
            <a:avLst/>
          </a:prstGeom>
          <a:ln w="9525" cap="flat" cmpd="sng">
            <a:solidFill>
              <a:schemeClr val="tx1"/>
            </a:solidFill>
            <a:prstDash val="solid"/>
            <a:headEnd type="none" w="med" len="med"/>
            <a:tailEnd type="none" w="med" len="med"/>
          </a:ln>
        </p:spPr>
      </p:sp>
      <p:sp>
        <p:nvSpPr>
          <p:cNvPr id="13322" name="Line 30"/>
          <p:cNvSpPr/>
          <p:nvPr/>
        </p:nvSpPr>
        <p:spPr>
          <a:xfrm flipV="1">
            <a:off x="2209800" y="1219200"/>
            <a:ext cx="0" cy="381000"/>
          </a:xfrm>
          <a:prstGeom prst="line">
            <a:avLst/>
          </a:prstGeom>
          <a:ln w="9525" cap="flat" cmpd="sng">
            <a:solidFill>
              <a:schemeClr val="tx1"/>
            </a:solidFill>
            <a:prstDash val="solid"/>
            <a:headEnd type="none" w="med" len="med"/>
            <a:tailEnd type="none" w="med" len="med"/>
          </a:ln>
        </p:spPr>
      </p:sp>
      <p:grpSp>
        <p:nvGrpSpPr>
          <p:cNvPr id="13323" name="Group 31"/>
          <p:cNvGrpSpPr/>
          <p:nvPr/>
        </p:nvGrpSpPr>
        <p:grpSpPr>
          <a:xfrm>
            <a:off x="304800" y="3352800"/>
            <a:ext cx="1828800" cy="533400"/>
            <a:chOff x="960" y="880"/>
            <a:chExt cx="3840" cy="2560"/>
          </a:xfrm>
        </p:grpSpPr>
        <p:sp>
          <p:nvSpPr>
            <p:cNvPr id="26656" name="Rectangle 32"/>
            <p:cNvSpPr>
              <a:spLocks noChangeArrowheads="1"/>
            </p:cNvSpPr>
            <p:nvPr/>
          </p:nvSpPr>
          <p:spPr bwMode="auto">
            <a:xfrm>
              <a:off x="960" y="880"/>
              <a:ext cx="3840" cy="2560"/>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量与时间</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397" name="Line 33"/>
            <p:cNvSpPr/>
            <p:nvPr/>
          </p:nvSpPr>
          <p:spPr>
            <a:xfrm>
              <a:off x="960" y="880"/>
              <a:ext cx="3840" cy="0"/>
            </a:xfrm>
            <a:prstGeom prst="line">
              <a:avLst/>
            </a:prstGeom>
            <a:ln w="28575" cap="sq" cmpd="sng">
              <a:solidFill>
                <a:schemeClr val="tx1"/>
              </a:solidFill>
              <a:prstDash val="solid"/>
              <a:headEnd type="none" w="med" len="med"/>
              <a:tailEnd type="none" w="med" len="med"/>
            </a:ln>
          </p:spPr>
        </p:sp>
        <p:sp>
          <p:nvSpPr>
            <p:cNvPr id="13398" name="Line 34"/>
            <p:cNvSpPr/>
            <p:nvPr/>
          </p:nvSpPr>
          <p:spPr>
            <a:xfrm>
              <a:off x="960" y="3440"/>
              <a:ext cx="3840" cy="0"/>
            </a:xfrm>
            <a:prstGeom prst="line">
              <a:avLst/>
            </a:prstGeom>
            <a:ln w="28575" cap="sq" cmpd="sng">
              <a:solidFill>
                <a:schemeClr val="tx1"/>
              </a:solidFill>
              <a:prstDash val="solid"/>
              <a:headEnd type="none" w="med" len="med"/>
              <a:tailEnd type="none" w="med" len="med"/>
            </a:ln>
          </p:spPr>
        </p:sp>
        <p:sp>
          <p:nvSpPr>
            <p:cNvPr id="13399" name="Line 35"/>
            <p:cNvSpPr/>
            <p:nvPr/>
          </p:nvSpPr>
          <p:spPr>
            <a:xfrm>
              <a:off x="960" y="880"/>
              <a:ext cx="0" cy="2560"/>
            </a:xfrm>
            <a:prstGeom prst="line">
              <a:avLst/>
            </a:prstGeom>
            <a:ln w="28575" cap="sq" cmpd="sng">
              <a:solidFill>
                <a:schemeClr val="tx1"/>
              </a:solidFill>
              <a:prstDash val="solid"/>
              <a:headEnd type="none" w="med" len="med"/>
              <a:tailEnd type="none" w="med" len="med"/>
            </a:ln>
          </p:spPr>
        </p:sp>
        <p:sp>
          <p:nvSpPr>
            <p:cNvPr id="13400" name="Line 36"/>
            <p:cNvSpPr/>
            <p:nvPr/>
          </p:nvSpPr>
          <p:spPr>
            <a:xfrm>
              <a:off x="4800" y="880"/>
              <a:ext cx="0" cy="2560"/>
            </a:xfrm>
            <a:prstGeom prst="line">
              <a:avLst/>
            </a:prstGeom>
            <a:ln w="28575" cap="sq" cmpd="sng">
              <a:solidFill>
                <a:schemeClr val="tx1"/>
              </a:solidFill>
              <a:prstDash val="solid"/>
              <a:headEnd type="none" w="med" len="med"/>
              <a:tailEnd type="none" w="med" len="med"/>
            </a:ln>
          </p:spPr>
        </p:sp>
      </p:grpSp>
      <p:grpSp>
        <p:nvGrpSpPr>
          <p:cNvPr id="13324" name="Group 37"/>
          <p:cNvGrpSpPr/>
          <p:nvPr/>
        </p:nvGrpSpPr>
        <p:grpSpPr>
          <a:xfrm>
            <a:off x="3124200" y="3352800"/>
            <a:ext cx="2133600" cy="533400"/>
            <a:chOff x="960" y="880"/>
            <a:chExt cx="3840" cy="2560"/>
          </a:xfrm>
        </p:grpSpPr>
        <p:sp>
          <p:nvSpPr>
            <p:cNvPr id="26662" name="Rectangle 38"/>
            <p:cNvSpPr>
              <a:spLocks noChangeArrowheads="1"/>
            </p:cNvSpPr>
            <p:nvPr/>
          </p:nvSpPr>
          <p:spPr bwMode="auto">
            <a:xfrm>
              <a:off x="960" y="880"/>
              <a:ext cx="3840" cy="2560"/>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不需要预防</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392" name="Line 39"/>
            <p:cNvSpPr/>
            <p:nvPr/>
          </p:nvSpPr>
          <p:spPr>
            <a:xfrm>
              <a:off x="960" y="880"/>
              <a:ext cx="3840" cy="0"/>
            </a:xfrm>
            <a:prstGeom prst="line">
              <a:avLst/>
            </a:prstGeom>
            <a:ln w="28575" cap="sq" cmpd="sng">
              <a:solidFill>
                <a:schemeClr val="tx1"/>
              </a:solidFill>
              <a:prstDash val="solid"/>
              <a:headEnd type="none" w="med" len="med"/>
              <a:tailEnd type="none" w="med" len="med"/>
            </a:ln>
          </p:spPr>
        </p:sp>
        <p:sp>
          <p:nvSpPr>
            <p:cNvPr id="13393" name="Line 40"/>
            <p:cNvSpPr/>
            <p:nvPr/>
          </p:nvSpPr>
          <p:spPr>
            <a:xfrm>
              <a:off x="960" y="3440"/>
              <a:ext cx="3840" cy="0"/>
            </a:xfrm>
            <a:prstGeom prst="line">
              <a:avLst/>
            </a:prstGeom>
            <a:ln w="28575" cap="sq" cmpd="sng">
              <a:solidFill>
                <a:schemeClr val="tx1"/>
              </a:solidFill>
              <a:prstDash val="solid"/>
              <a:headEnd type="none" w="med" len="med"/>
              <a:tailEnd type="none" w="med" len="med"/>
            </a:ln>
          </p:spPr>
        </p:sp>
        <p:sp>
          <p:nvSpPr>
            <p:cNvPr id="13394" name="Line 41"/>
            <p:cNvSpPr/>
            <p:nvPr/>
          </p:nvSpPr>
          <p:spPr>
            <a:xfrm>
              <a:off x="960" y="880"/>
              <a:ext cx="0" cy="2560"/>
            </a:xfrm>
            <a:prstGeom prst="line">
              <a:avLst/>
            </a:prstGeom>
            <a:ln w="28575" cap="sq" cmpd="sng">
              <a:solidFill>
                <a:schemeClr val="tx1"/>
              </a:solidFill>
              <a:prstDash val="solid"/>
              <a:headEnd type="none" w="med" len="med"/>
              <a:tailEnd type="none" w="med" len="med"/>
            </a:ln>
          </p:spPr>
        </p:sp>
        <p:sp>
          <p:nvSpPr>
            <p:cNvPr id="13395" name="Line 42"/>
            <p:cNvSpPr/>
            <p:nvPr/>
          </p:nvSpPr>
          <p:spPr>
            <a:xfrm>
              <a:off x="4800" y="880"/>
              <a:ext cx="0" cy="2560"/>
            </a:xfrm>
            <a:prstGeom prst="line">
              <a:avLst/>
            </a:prstGeom>
            <a:ln w="28575" cap="sq" cmpd="sng">
              <a:solidFill>
                <a:schemeClr val="tx1"/>
              </a:solidFill>
              <a:prstDash val="solid"/>
              <a:headEnd type="none" w="med" len="med"/>
              <a:tailEnd type="none" w="med" len="med"/>
            </a:ln>
          </p:spPr>
        </p:sp>
      </p:grpSp>
      <p:grpSp>
        <p:nvGrpSpPr>
          <p:cNvPr id="13325" name="Group 43"/>
          <p:cNvGrpSpPr/>
          <p:nvPr/>
        </p:nvGrpSpPr>
        <p:grpSpPr>
          <a:xfrm>
            <a:off x="5943600" y="3352800"/>
            <a:ext cx="2590800" cy="517525"/>
            <a:chOff x="3744" y="2112"/>
            <a:chExt cx="1632" cy="326"/>
          </a:xfrm>
        </p:grpSpPr>
        <p:sp>
          <p:nvSpPr>
            <p:cNvPr id="26668" name="Rectangle 44"/>
            <p:cNvSpPr>
              <a:spLocks noChangeArrowheads="1"/>
            </p:cNvSpPr>
            <p:nvPr/>
          </p:nvSpPr>
          <p:spPr bwMode="auto">
            <a:xfrm>
              <a:off x="3744" y="2112"/>
              <a:ext cx="1632" cy="326"/>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损伤的程度</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387" name="Line 45"/>
            <p:cNvSpPr/>
            <p:nvPr/>
          </p:nvSpPr>
          <p:spPr>
            <a:xfrm>
              <a:off x="3744" y="2112"/>
              <a:ext cx="1632" cy="0"/>
            </a:xfrm>
            <a:prstGeom prst="line">
              <a:avLst/>
            </a:prstGeom>
            <a:ln w="28575" cap="sq" cmpd="sng">
              <a:solidFill>
                <a:schemeClr val="tx1"/>
              </a:solidFill>
              <a:prstDash val="solid"/>
              <a:headEnd type="none" w="med" len="med"/>
              <a:tailEnd type="none" w="med" len="med"/>
            </a:ln>
          </p:spPr>
        </p:sp>
        <p:sp>
          <p:nvSpPr>
            <p:cNvPr id="13388" name="Line 46"/>
            <p:cNvSpPr/>
            <p:nvPr/>
          </p:nvSpPr>
          <p:spPr>
            <a:xfrm>
              <a:off x="3744" y="2438"/>
              <a:ext cx="1632" cy="0"/>
            </a:xfrm>
            <a:prstGeom prst="line">
              <a:avLst/>
            </a:prstGeom>
            <a:ln w="28575" cap="sq" cmpd="sng">
              <a:solidFill>
                <a:schemeClr val="tx1"/>
              </a:solidFill>
              <a:prstDash val="solid"/>
              <a:headEnd type="none" w="med" len="med"/>
              <a:tailEnd type="none" w="med" len="med"/>
            </a:ln>
          </p:spPr>
        </p:sp>
        <p:sp>
          <p:nvSpPr>
            <p:cNvPr id="13389" name="Line 47"/>
            <p:cNvSpPr/>
            <p:nvPr/>
          </p:nvSpPr>
          <p:spPr>
            <a:xfrm>
              <a:off x="3744" y="2112"/>
              <a:ext cx="0" cy="326"/>
            </a:xfrm>
            <a:prstGeom prst="line">
              <a:avLst/>
            </a:prstGeom>
            <a:ln w="28575" cap="sq" cmpd="sng">
              <a:solidFill>
                <a:schemeClr val="tx1"/>
              </a:solidFill>
              <a:prstDash val="solid"/>
              <a:headEnd type="none" w="med" len="med"/>
              <a:tailEnd type="none" w="med" len="med"/>
            </a:ln>
          </p:spPr>
        </p:sp>
        <p:sp>
          <p:nvSpPr>
            <p:cNvPr id="13390" name="Line 48"/>
            <p:cNvSpPr/>
            <p:nvPr/>
          </p:nvSpPr>
          <p:spPr>
            <a:xfrm>
              <a:off x="5376" y="2112"/>
              <a:ext cx="0" cy="326"/>
            </a:xfrm>
            <a:prstGeom prst="line">
              <a:avLst/>
            </a:prstGeom>
            <a:ln w="28575" cap="sq" cmpd="sng">
              <a:solidFill>
                <a:schemeClr val="tx1"/>
              </a:solidFill>
              <a:prstDash val="solid"/>
              <a:headEnd type="none" w="med" len="med"/>
              <a:tailEnd type="none" w="med" len="med"/>
            </a:ln>
          </p:spPr>
        </p:sp>
      </p:grpSp>
      <p:sp>
        <p:nvSpPr>
          <p:cNvPr id="13326" name="Line 49"/>
          <p:cNvSpPr/>
          <p:nvPr/>
        </p:nvSpPr>
        <p:spPr>
          <a:xfrm flipV="1">
            <a:off x="1295400" y="2971800"/>
            <a:ext cx="0" cy="381000"/>
          </a:xfrm>
          <a:prstGeom prst="line">
            <a:avLst/>
          </a:prstGeom>
          <a:ln w="9525" cap="flat" cmpd="sng">
            <a:solidFill>
              <a:schemeClr val="tx1"/>
            </a:solidFill>
            <a:prstDash val="solid"/>
            <a:headEnd type="none" w="med" len="med"/>
            <a:tailEnd type="none" w="med" len="med"/>
          </a:ln>
        </p:spPr>
      </p:sp>
      <p:sp>
        <p:nvSpPr>
          <p:cNvPr id="13327" name="Line 50"/>
          <p:cNvSpPr/>
          <p:nvPr/>
        </p:nvSpPr>
        <p:spPr>
          <a:xfrm flipV="1">
            <a:off x="4343400" y="2971800"/>
            <a:ext cx="0" cy="381000"/>
          </a:xfrm>
          <a:prstGeom prst="line">
            <a:avLst/>
          </a:prstGeom>
          <a:ln w="9525" cap="flat" cmpd="sng">
            <a:solidFill>
              <a:schemeClr val="tx1"/>
            </a:solidFill>
            <a:prstDash val="solid"/>
            <a:headEnd type="none" w="med" len="med"/>
            <a:tailEnd type="none" w="med" len="med"/>
          </a:ln>
        </p:spPr>
      </p:sp>
      <p:sp>
        <p:nvSpPr>
          <p:cNvPr id="13328" name="Line 51"/>
          <p:cNvSpPr/>
          <p:nvPr/>
        </p:nvSpPr>
        <p:spPr>
          <a:xfrm>
            <a:off x="7391400" y="3352800"/>
            <a:ext cx="0" cy="0"/>
          </a:xfrm>
          <a:prstGeom prst="line">
            <a:avLst/>
          </a:prstGeom>
          <a:ln w="9525" cap="flat" cmpd="sng">
            <a:solidFill>
              <a:schemeClr val="tx1"/>
            </a:solidFill>
            <a:prstDash val="solid"/>
            <a:headEnd type="none" w="med" len="med"/>
            <a:tailEnd type="none" w="med" len="med"/>
          </a:ln>
        </p:spPr>
      </p:sp>
      <p:sp>
        <p:nvSpPr>
          <p:cNvPr id="13329" name="Line 52"/>
          <p:cNvSpPr/>
          <p:nvPr/>
        </p:nvSpPr>
        <p:spPr>
          <a:xfrm flipV="1">
            <a:off x="7239000" y="2971800"/>
            <a:ext cx="0" cy="381000"/>
          </a:xfrm>
          <a:prstGeom prst="line">
            <a:avLst/>
          </a:prstGeom>
          <a:ln w="9525" cap="flat" cmpd="sng">
            <a:solidFill>
              <a:schemeClr val="tx1"/>
            </a:solidFill>
            <a:prstDash val="solid"/>
            <a:headEnd type="none" w="med" len="med"/>
            <a:tailEnd type="none" w="med" len="med"/>
          </a:ln>
        </p:spPr>
      </p:sp>
      <p:grpSp>
        <p:nvGrpSpPr>
          <p:cNvPr id="13330" name="Group 53"/>
          <p:cNvGrpSpPr/>
          <p:nvPr/>
        </p:nvGrpSpPr>
        <p:grpSpPr>
          <a:xfrm>
            <a:off x="304800" y="4114800"/>
            <a:ext cx="1676400" cy="944563"/>
            <a:chOff x="192" y="2592"/>
            <a:chExt cx="1056" cy="595"/>
          </a:xfrm>
        </p:grpSpPr>
        <p:sp>
          <p:nvSpPr>
            <p:cNvPr id="26678" name="Rectangle 54"/>
            <p:cNvSpPr>
              <a:spLocks noChangeArrowheads="1"/>
            </p:cNvSpPr>
            <p:nvPr/>
          </p:nvSpPr>
          <p:spPr bwMode="auto">
            <a:xfrm>
              <a:off x="192" y="2592"/>
              <a:ext cx="1056" cy="595"/>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几滴或接触时间短</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382" name="Line 55"/>
            <p:cNvSpPr/>
            <p:nvPr/>
          </p:nvSpPr>
          <p:spPr>
            <a:xfrm>
              <a:off x="192" y="2592"/>
              <a:ext cx="1056" cy="0"/>
            </a:xfrm>
            <a:prstGeom prst="line">
              <a:avLst/>
            </a:prstGeom>
            <a:ln w="28575" cap="sq" cmpd="sng">
              <a:solidFill>
                <a:schemeClr val="tx1"/>
              </a:solidFill>
              <a:prstDash val="solid"/>
              <a:headEnd type="none" w="med" len="med"/>
              <a:tailEnd type="none" w="med" len="med"/>
            </a:ln>
          </p:spPr>
        </p:sp>
        <p:sp>
          <p:nvSpPr>
            <p:cNvPr id="13383" name="Line 56"/>
            <p:cNvSpPr/>
            <p:nvPr/>
          </p:nvSpPr>
          <p:spPr>
            <a:xfrm>
              <a:off x="192" y="3187"/>
              <a:ext cx="1056" cy="0"/>
            </a:xfrm>
            <a:prstGeom prst="line">
              <a:avLst/>
            </a:prstGeom>
            <a:ln w="28575" cap="sq" cmpd="sng">
              <a:solidFill>
                <a:schemeClr val="tx1"/>
              </a:solidFill>
              <a:prstDash val="solid"/>
              <a:headEnd type="none" w="med" len="med"/>
              <a:tailEnd type="none" w="med" len="med"/>
            </a:ln>
          </p:spPr>
        </p:sp>
        <p:sp>
          <p:nvSpPr>
            <p:cNvPr id="13384" name="Line 57"/>
            <p:cNvSpPr/>
            <p:nvPr/>
          </p:nvSpPr>
          <p:spPr>
            <a:xfrm>
              <a:off x="192" y="2592"/>
              <a:ext cx="0" cy="595"/>
            </a:xfrm>
            <a:prstGeom prst="line">
              <a:avLst/>
            </a:prstGeom>
            <a:ln w="28575" cap="sq" cmpd="sng">
              <a:solidFill>
                <a:schemeClr val="tx1"/>
              </a:solidFill>
              <a:prstDash val="solid"/>
              <a:headEnd type="none" w="med" len="med"/>
              <a:tailEnd type="none" w="med" len="med"/>
            </a:ln>
          </p:spPr>
        </p:sp>
        <p:sp>
          <p:nvSpPr>
            <p:cNvPr id="13385" name="Line 58"/>
            <p:cNvSpPr/>
            <p:nvPr/>
          </p:nvSpPr>
          <p:spPr>
            <a:xfrm>
              <a:off x="1248" y="2592"/>
              <a:ext cx="0" cy="595"/>
            </a:xfrm>
            <a:prstGeom prst="line">
              <a:avLst/>
            </a:prstGeom>
            <a:ln w="28575" cap="sq" cmpd="sng">
              <a:solidFill>
                <a:schemeClr val="tx1"/>
              </a:solidFill>
              <a:prstDash val="solid"/>
              <a:headEnd type="none" w="med" len="med"/>
              <a:tailEnd type="none" w="med" len="med"/>
            </a:ln>
          </p:spPr>
        </p:sp>
      </p:grpSp>
      <p:grpSp>
        <p:nvGrpSpPr>
          <p:cNvPr id="13331" name="Group 59"/>
          <p:cNvGrpSpPr/>
          <p:nvPr/>
        </p:nvGrpSpPr>
        <p:grpSpPr>
          <a:xfrm>
            <a:off x="2209800" y="4114800"/>
            <a:ext cx="2133600" cy="944563"/>
            <a:chOff x="1392" y="2592"/>
            <a:chExt cx="1344" cy="595"/>
          </a:xfrm>
        </p:grpSpPr>
        <p:sp>
          <p:nvSpPr>
            <p:cNvPr id="26684" name="Rectangle 60"/>
            <p:cNvSpPr>
              <a:spLocks noChangeArrowheads="1"/>
            </p:cNvSpPr>
            <p:nvPr/>
          </p:nvSpPr>
          <p:spPr bwMode="auto">
            <a:xfrm>
              <a:off x="1392" y="2592"/>
              <a:ext cx="1344" cy="595"/>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量大或接触时间长</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377" name="Line 61"/>
            <p:cNvSpPr/>
            <p:nvPr/>
          </p:nvSpPr>
          <p:spPr>
            <a:xfrm>
              <a:off x="1392" y="2592"/>
              <a:ext cx="1344" cy="0"/>
            </a:xfrm>
            <a:prstGeom prst="line">
              <a:avLst/>
            </a:prstGeom>
            <a:ln w="28575" cap="sq" cmpd="sng">
              <a:solidFill>
                <a:schemeClr val="tx1"/>
              </a:solidFill>
              <a:prstDash val="solid"/>
              <a:headEnd type="none" w="med" len="med"/>
              <a:tailEnd type="none" w="med" len="med"/>
            </a:ln>
          </p:spPr>
        </p:sp>
        <p:sp>
          <p:nvSpPr>
            <p:cNvPr id="13378" name="Line 62"/>
            <p:cNvSpPr/>
            <p:nvPr/>
          </p:nvSpPr>
          <p:spPr>
            <a:xfrm>
              <a:off x="1392" y="3187"/>
              <a:ext cx="1344" cy="0"/>
            </a:xfrm>
            <a:prstGeom prst="line">
              <a:avLst/>
            </a:prstGeom>
            <a:ln w="28575" cap="sq" cmpd="sng">
              <a:solidFill>
                <a:schemeClr val="tx1"/>
              </a:solidFill>
              <a:prstDash val="solid"/>
              <a:headEnd type="none" w="med" len="med"/>
              <a:tailEnd type="none" w="med" len="med"/>
            </a:ln>
          </p:spPr>
        </p:sp>
        <p:sp>
          <p:nvSpPr>
            <p:cNvPr id="13379" name="Line 63"/>
            <p:cNvSpPr/>
            <p:nvPr/>
          </p:nvSpPr>
          <p:spPr>
            <a:xfrm>
              <a:off x="1392" y="2592"/>
              <a:ext cx="0" cy="595"/>
            </a:xfrm>
            <a:prstGeom prst="line">
              <a:avLst/>
            </a:prstGeom>
            <a:ln w="28575" cap="sq" cmpd="sng">
              <a:solidFill>
                <a:schemeClr val="tx1"/>
              </a:solidFill>
              <a:prstDash val="solid"/>
              <a:headEnd type="none" w="med" len="med"/>
              <a:tailEnd type="none" w="med" len="med"/>
            </a:ln>
          </p:spPr>
        </p:sp>
        <p:sp>
          <p:nvSpPr>
            <p:cNvPr id="13380" name="Line 64"/>
            <p:cNvSpPr/>
            <p:nvPr/>
          </p:nvSpPr>
          <p:spPr>
            <a:xfrm>
              <a:off x="2736" y="2592"/>
              <a:ext cx="0" cy="595"/>
            </a:xfrm>
            <a:prstGeom prst="line">
              <a:avLst/>
            </a:prstGeom>
            <a:ln w="28575" cap="sq" cmpd="sng">
              <a:solidFill>
                <a:schemeClr val="tx1"/>
              </a:solidFill>
              <a:prstDash val="solid"/>
              <a:headEnd type="none" w="med" len="med"/>
              <a:tailEnd type="none" w="med" len="med"/>
            </a:ln>
          </p:spPr>
        </p:sp>
      </p:grpSp>
      <p:grpSp>
        <p:nvGrpSpPr>
          <p:cNvPr id="13332" name="Group 65"/>
          <p:cNvGrpSpPr/>
          <p:nvPr/>
        </p:nvGrpSpPr>
        <p:grpSpPr>
          <a:xfrm>
            <a:off x="4648200" y="4114800"/>
            <a:ext cx="1981200" cy="944563"/>
            <a:chOff x="2928" y="2592"/>
            <a:chExt cx="1248" cy="595"/>
          </a:xfrm>
        </p:grpSpPr>
        <p:sp>
          <p:nvSpPr>
            <p:cNvPr id="26690" name="Rectangle 66"/>
            <p:cNvSpPr>
              <a:spLocks noChangeArrowheads="1"/>
            </p:cNvSpPr>
            <p:nvPr/>
          </p:nvSpPr>
          <p:spPr bwMode="auto">
            <a:xfrm>
              <a:off x="2928" y="2592"/>
              <a:ext cx="1248" cy="595"/>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实心针刺或表皮的擦伤</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372" name="Line 67"/>
            <p:cNvSpPr/>
            <p:nvPr/>
          </p:nvSpPr>
          <p:spPr>
            <a:xfrm>
              <a:off x="2928" y="2592"/>
              <a:ext cx="1248" cy="0"/>
            </a:xfrm>
            <a:prstGeom prst="line">
              <a:avLst/>
            </a:prstGeom>
            <a:ln w="28575" cap="sq" cmpd="sng">
              <a:solidFill>
                <a:schemeClr val="tx1"/>
              </a:solidFill>
              <a:prstDash val="solid"/>
              <a:headEnd type="none" w="med" len="med"/>
              <a:tailEnd type="none" w="med" len="med"/>
            </a:ln>
          </p:spPr>
        </p:sp>
        <p:sp>
          <p:nvSpPr>
            <p:cNvPr id="13373" name="Line 68"/>
            <p:cNvSpPr/>
            <p:nvPr/>
          </p:nvSpPr>
          <p:spPr>
            <a:xfrm>
              <a:off x="2928" y="3187"/>
              <a:ext cx="1248" cy="0"/>
            </a:xfrm>
            <a:prstGeom prst="line">
              <a:avLst/>
            </a:prstGeom>
            <a:ln w="28575" cap="sq" cmpd="sng">
              <a:solidFill>
                <a:schemeClr val="tx1"/>
              </a:solidFill>
              <a:prstDash val="solid"/>
              <a:headEnd type="none" w="med" len="med"/>
              <a:tailEnd type="none" w="med" len="med"/>
            </a:ln>
          </p:spPr>
        </p:sp>
        <p:sp>
          <p:nvSpPr>
            <p:cNvPr id="13374" name="Line 69"/>
            <p:cNvSpPr/>
            <p:nvPr/>
          </p:nvSpPr>
          <p:spPr>
            <a:xfrm>
              <a:off x="2928" y="2592"/>
              <a:ext cx="0" cy="595"/>
            </a:xfrm>
            <a:prstGeom prst="line">
              <a:avLst/>
            </a:prstGeom>
            <a:ln w="28575" cap="sq" cmpd="sng">
              <a:solidFill>
                <a:schemeClr val="tx1"/>
              </a:solidFill>
              <a:prstDash val="solid"/>
              <a:headEnd type="none" w="med" len="med"/>
              <a:tailEnd type="none" w="med" len="med"/>
            </a:ln>
          </p:spPr>
        </p:sp>
        <p:sp>
          <p:nvSpPr>
            <p:cNvPr id="13375" name="Line 70"/>
            <p:cNvSpPr/>
            <p:nvPr/>
          </p:nvSpPr>
          <p:spPr>
            <a:xfrm>
              <a:off x="4176" y="2592"/>
              <a:ext cx="0" cy="595"/>
            </a:xfrm>
            <a:prstGeom prst="line">
              <a:avLst/>
            </a:prstGeom>
            <a:ln w="28575" cap="sq" cmpd="sng">
              <a:solidFill>
                <a:schemeClr val="tx1"/>
              </a:solidFill>
              <a:prstDash val="solid"/>
              <a:headEnd type="none" w="med" len="med"/>
              <a:tailEnd type="none" w="med" len="med"/>
            </a:ln>
          </p:spPr>
        </p:sp>
      </p:grpSp>
      <p:grpSp>
        <p:nvGrpSpPr>
          <p:cNvPr id="13333" name="Group 71"/>
          <p:cNvGrpSpPr/>
          <p:nvPr/>
        </p:nvGrpSpPr>
        <p:grpSpPr>
          <a:xfrm>
            <a:off x="6705600" y="4114800"/>
            <a:ext cx="2057400" cy="1798638"/>
            <a:chOff x="4224" y="2592"/>
            <a:chExt cx="1296" cy="1133"/>
          </a:xfrm>
        </p:grpSpPr>
        <p:sp>
          <p:nvSpPr>
            <p:cNvPr id="26696" name="Rectangle 72"/>
            <p:cNvSpPr>
              <a:spLocks noChangeArrowheads="1"/>
            </p:cNvSpPr>
            <p:nvPr/>
          </p:nvSpPr>
          <p:spPr bwMode="auto">
            <a:xfrm>
              <a:off x="4224" y="2592"/>
              <a:ext cx="1296" cy="1133"/>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zh-CN" altLang="en-US" sz="2800" dirty="0">
                  <a:effectLst>
                    <a:outerShdw blurRad="38100" dist="38100" dir="2700000">
                      <a:srgbClr val="000000"/>
                    </a:outerShdw>
                  </a:effectLst>
                  <a:latin typeface="Garamond" panose="02020404030301010803" pitchFamily="18" charset="0"/>
                  <a:ea typeface="楷体_GB2312" pitchFamily="49" charset="-122"/>
                </a:rPr>
                <a:t>空心针刺；深；出血；针源于动静脉</a:t>
              </a:r>
              <a:endParaRPr lang="zh-CN" altLang="en-US" sz="2800" dirty="0">
                <a:effectLst>
                  <a:outerShdw blurRad="38100" dist="38100" dir="2700000">
                    <a:srgbClr val="000000"/>
                  </a:outerShdw>
                </a:effectLst>
                <a:latin typeface="Garamond" panose="02020404030301010803" pitchFamily="18" charset="0"/>
                <a:ea typeface="楷体_GB2312" pitchFamily="49" charset="-122"/>
              </a:endParaRPr>
            </a:p>
          </p:txBody>
        </p:sp>
        <p:sp>
          <p:nvSpPr>
            <p:cNvPr id="13367" name="Line 73"/>
            <p:cNvSpPr/>
            <p:nvPr/>
          </p:nvSpPr>
          <p:spPr>
            <a:xfrm>
              <a:off x="4224" y="2592"/>
              <a:ext cx="1296" cy="0"/>
            </a:xfrm>
            <a:prstGeom prst="line">
              <a:avLst/>
            </a:prstGeom>
            <a:ln w="28575" cap="sq" cmpd="sng">
              <a:solidFill>
                <a:schemeClr val="tx1"/>
              </a:solidFill>
              <a:prstDash val="solid"/>
              <a:headEnd type="none" w="med" len="med"/>
              <a:tailEnd type="none" w="med" len="med"/>
            </a:ln>
          </p:spPr>
        </p:sp>
        <p:sp>
          <p:nvSpPr>
            <p:cNvPr id="13368" name="Line 74"/>
            <p:cNvSpPr/>
            <p:nvPr/>
          </p:nvSpPr>
          <p:spPr>
            <a:xfrm>
              <a:off x="4224" y="3725"/>
              <a:ext cx="1296" cy="0"/>
            </a:xfrm>
            <a:prstGeom prst="line">
              <a:avLst/>
            </a:prstGeom>
            <a:ln w="28575" cap="sq" cmpd="sng">
              <a:solidFill>
                <a:schemeClr val="tx1"/>
              </a:solidFill>
              <a:prstDash val="solid"/>
              <a:headEnd type="none" w="med" len="med"/>
              <a:tailEnd type="none" w="med" len="med"/>
            </a:ln>
          </p:spPr>
        </p:sp>
        <p:sp>
          <p:nvSpPr>
            <p:cNvPr id="13369" name="Line 75"/>
            <p:cNvSpPr/>
            <p:nvPr/>
          </p:nvSpPr>
          <p:spPr>
            <a:xfrm>
              <a:off x="4224" y="2592"/>
              <a:ext cx="0" cy="1133"/>
            </a:xfrm>
            <a:prstGeom prst="line">
              <a:avLst/>
            </a:prstGeom>
            <a:ln w="28575" cap="sq" cmpd="sng">
              <a:solidFill>
                <a:schemeClr val="tx1"/>
              </a:solidFill>
              <a:prstDash val="solid"/>
              <a:headEnd type="none" w="med" len="med"/>
              <a:tailEnd type="none" w="med" len="med"/>
            </a:ln>
          </p:spPr>
        </p:sp>
        <p:sp>
          <p:nvSpPr>
            <p:cNvPr id="13370" name="Line 76"/>
            <p:cNvSpPr/>
            <p:nvPr/>
          </p:nvSpPr>
          <p:spPr>
            <a:xfrm>
              <a:off x="5520" y="2592"/>
              <a:ext cx="0" cy="1133"/>
            </a:xfrm>
            <a:prstGeom prst="line">
              <a:avLst/>
            </a:prstGeom>
            <a:ln w="28575" cap="sq" cmpd="sng">
              <a:solidFill>
                <a:schemeClr val="tx1"/>
              </a:solidFill>
              <a:prstDash val="solid"/>
              <a:headEnd type="none" w="med" len="med"/>
              <a:tailEnd type="none" w="med" len="med"/>
            </a:ln>
          </p:spPr>
        </p:sp>
      </p:grpSp>
      <p:sp>
        <p:nvSpPr>
          <p:cNvPr id="13334" name="Line 77"/>
          <p:cNvSpPr/>
          <p:nvPr/>
        </p:nvSpPr>
        <p:spPr>
          <a:xfrm flipV="1">
            <a:off x="1143000" y="3886200"/>
            <a:ext cx="0" cy="228600"/>
          </a:xfrm>
          <a:prstGeom prst="line">
            <a:avLst/>
          </a:prstGeom>
          <a:ln w="9525" cap="flat" cmpd="sng">
            <a:solidFill>
              <a:schemeClr val="tx1"/>
            </a:solidFill>
            <a:prstDash val="solid"/>
            <a:headEnd type="none" w="med" len="med"/>
            <a:tailEnd type="none" w="med" len="med"/>
          </a:ln>
        </p:spPr>
      </p:sp>
      <p:sp>
        <p:nvSpPr>
          <p:cNvPr id="13335" name="Line 78"/>
          <p:cNvSpPr/>
          <p:nvPr/>
        </p:nvSpPr>
        <p:spPr>
          <a:xfrm flipH="1" flipV="1">
            <a:off x="1828800" y="3886200"/>
            <a:ext cx="1219200" cy="228600"/>
          </a:xfrm>
          <a:prstGeom prst="line">
            <a:avLst/>
          </a:prstGeom>
          <a:ln w="9525" cap="flat" cmpd="sng">
            <a:solidFill>
              <a:schemeClr val="tx1"/>
            </a:solidFill>
            <a:prstDash val="solid"/>
            <a:headEnd type="none" w="med" len="med"/>
            <a:tailEnd type="none" w="med" len="med"/>
          </a:ln>
        </p:spPr>
      </p:sp>
      <p:sp>
        <p:nvSpPr>
          <p:cNvPr id="13336" name="Line 79"/>
          <p:cNvSpPr/>
          <p:nvPr/>
        </p:nvSpPr>
        <p:spPr>
          <a:xfrm flipV="1">
            <a:off x="5791200" y="3886200"/>
            <a:ext cx="457200" cy="228600"/>
          </a:xfrm>
          <a:prstGeom prst="line">
            <a:avLst/>
          </a:prstGeom>
          <a:ln w="9525" cap="flat" cmpd="sng">
            <a:solidFill>
              <a:schemeClr val="tx1"/>
            </a:solidFill>
            <a:prstDash val="solid"/>
            <a:headEnd type="none" w="med" len="med"/>
            <a:tailEnd type="none" w="med" len="med"/>
          </a:ln>
        </p:spPr>
      </p:sp>
      <p:sp>
        <p:nvSpPr>
          <p:cNvPr id="13337" name="Line 80"/>
          <p:cNvSpPr/>
          <p:nvPr/>
        </p:nvSpPr>
        <p:spPr>
          <a:xfrm flipV="1">
            <a:off x="7772400" y="3886200"/>
            <a:ext cx="0" cy="228600"/>
          </a:xfrm>
          <a:prstGeom prst="line">
            <a:avLst/>
          </a:prstGeom>
          <a:ln w="9525" cap="flat" cmpd="sng">
            <a:solidFill>
              <a:schemeClr val="tx1"/>
            </a:solidFill>
            <a:prstDash val="solid"/>
            <a:headEnd type="none" w="med" len="med"/>
            <a:tailEnd type="none" w="med" len="med"/>
          </a:ln>
        </p:spPr>
      </p:sp>
      <p:grpSp>
        <p:nvGrpSpPr>
          <p:cNvPr id="13338" name="Group 81"/>
          <p:cNvGrpSpPr/>
          <p:nvPr/>
        </p:nvGrpSpPr>
        <p:grpSpPr>
          <a:xfrm>
            <a:off x="304800" y="6096000"/>
            <a:ext cx="1295400" cy="517525"/>
            <a:chOff x="192" y="3840"/>
            <a:chExt cx="5328" cy="326"/>
          </a:xfrm>
        </p:grpSpPr>
        <p:sp>
          <p:nvSpPr>
            <p:cNvPr id="26706" name="Rectangle 82"/>
            <p:cNvSpPr>
              <a:spLocks noChangeArrowheads="1"/>
            </p:cNvSpPr>
            <p:nvPr/>
          </p:nvSpPr>
          <p:spPr bwMode="auto">
            <a:xfrm>
              <a:off x="192" y="3840"/>
              <a:ext cx="5328" cy="32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EC1</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3362" name="Line 83"/>
            <p:cNvSpPr/>
            <p:nvPr/>
          </p:nvSpPr>
          <p:spPr>
            <a:xfrm>
              <a:off x="192" y="3840"/>
              <a:ext cx="5328" cy="0"/>
            </a:xfrm>
            <a:prstGeom prst="line">
              <a:avLst/>
            </a:prstGeom>
            <a:ln w="28575" cap="sq" cmpd="sng">
              <a:solidFill>
                <a:schemeClr val="tx1"/>
              </a:solidFill>
              <a:prstDash val="solid"/>
              <a:headEnd type="none" w="med" len="med"/>
              <a:tailEnd type="none" w="med" len="med"/>
            </a:ln>
          </p:spPr>
        </p:sp>
        <p:sp>
          <p:nvSpPr>
            <p:cNvPr id="13363" name="Line 84"/>
            <p:cNvSpPr/>
            <p:nvPr/>
          </p:nvSpPr>
          <p:spPr>
            <a:xfrm>
              <a:off x="192" y="4166"/>
              <a:ext cx="5328" cy="0"/>
            </a:xfrm>
            <a:prstGeom prst="line">
              <a:avLst/>
            </a:prstGeom>
            <a:ln w="28575" cap="sq" cmpd="sng">
              <a:solidFill>
                <a:schemeClr val="tx1"/>
              </a:solidFill>
              <a:prstDash val="solid"/>
              <a:headEnd type="none" w="med" len="med"/>
              <a:tailEnd type="none" w="med" len="med"/>
            </a:ln>
          </p:spPr>
        </p:sp>
        <p:sp>
          <p:nvSpPr>
            <p:cNvPr id="13364" name="Line 85"/>
            <p:cNvSpPr/>
            <p:nvPr/>
          </p:nvSpPr>
          <p:spPr>
            <a:xfrm>
              <a:off x="192" y="3840"/>
              <a:ext cx="0" cy="326"/>
            </a:xfrm>
            <a:prstGeom prst="line">
              <a:avLst/>
            </a:prstGeom>
            <a:ln w="28575" cap="sq" cmpd="sng">
              <a:solidFill>
                <a:schemeClr val="tx1"/>
              </a:solidFill>
              <a:prstDash val="solid"/>
              <a:headEnd type="none" w="med" len="med"/>
              <a:tailEnd type="none" w="med" len="med"/>
            </a:ln>
          </p:spPr>
        </p:sp>
        <p:sp>
          <p:nvSpPr>
            <p:cNvPr id="13365" name="Line 86"/>
            <p:cNvSpPr/>
            <p:nvPr/>
          </p:nvSpPr>
          <p:spPr>
            <a:xfrm>
              <a:off x="5520" y="3840"/>
              <a:ext cx="0" cy="326"/>
            </a:xfrm>
            <a:prstGeom prst="line">
              <a:avLst/>
            </a:prstGeom>
            <a:ln w="28575" cap="sq" cmpd="sng">
              <a:solidFill>
                <a:schemeClr val="tx1"/>
              </a:solidFill>
              <a:prstDash val="solid"/>
              <a:headEnd type="none" w="med" len="med"/>
              <a:tailEnd type="none" w="med" len="med"/>
            </a:ln>
          </p:spPr>
        </p:sp>
      </p:grpSp>
      <p:sp>
        <p:nvSpPr>
          <p:cNvPr id="13339" name="Line 87"/>
          <p:cNvSpPr/>
          <p:nvPr/>
        </p:nvSpPr>
        <p:spPr>
          <a:xfrm>
            <a:off x="990600" y="5105400"/>
            <a:ext cx="0" cy="990600"/>
          </a:xfrm>
          <a:prstGeom prst="line">
            <a:avLst/>
          </a:prstGeom>
          <a:ln w="9525" cap="flat" cmpd="sng">
            <a:solidFill>
              <a:schemeClr val="tx1"/>
            </a:solidFill>
            <a:prstDash val="solid"/>
            <a:headEnd type="none" w="med" len="med"/>
            <a:tailEnd type="none" w="med" len="med"/>
          </a:ln>
        </p:spPr>
      </p:sp>
      <p:grpSp>
        <p:nvGrpSpPr>
          <p:cNvPr id="13340" name="Group 88"/>
          <p:cNvGrpSpPr/>
          <p:nvPr/>
        </p:nvGrpSpPr>
        <p:grpSpPr>
          <a:xfrm>
            <a:off x="2209800" y="6096000"/>
            <a:ext cx="1752600" cy="533400"/>
            <a:chOff x="1392" y="3840"/>
            <a:chExt cx="1104" cy="336"/>
          </a:xfrm>
        </p:grpSpPr>
        <p:sp>
          <p:nvSpPr>
            <p:cNvPr id="26713" name="Rectangle 89"/>
            <p:cNvSpPr>
              <a:spLocks noChangeArrowheads="1"/>
            </p:cNvSpPr>
            <p:nvPr/>
          </p:nvSpPr>
          <p:spPr bwMode="auto">
            <a:xfrm>
              <a:off x="1392" y="3840"/>
              <a:ext cx="1104" cy="33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EC2</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3357" name="Line 90"/>
            <p:cNvSpPr/>
            <p:nvPr/>
          </p:nvSpPr>
          <p:spPr>
            <a:xfrm>
              <a:off x="1392" y="3840"/>
              <a:ext cx="1104" cy="0"/>
            </a:xfrm>
            <a:prstGeom prst="line">
              <a:avLst/>
            </a:prstGeom>
            <a:ln w="28575" cap="sq" cmpd="sng">
              <a:solidFill>
                <a:schemeClr val="tx1"/>
              </a:solidFill>
              <a:prstDash val="solid"/>
              <a:headEnd type="none" w="med" len="med"/>
              <a:tailEnd type="none" w="med" len="med"/>
            </a:ln>
          </p:spPr>
        </p:sp>
        <p:sp>
          <p:nvSpPr>
            <p:cNvPr id="13358" name="Line 91"/>
            <p:cNvSpPr/>
            <p:nvPr/>
          </p:nvSpPr>
          <p:spPr>
            <a:xfrm>
              <a:off x="1392" y="4176"/>
              <a:ext cx="1104" cy="0"/>
            </a:xfrm>
            <a:prstGeom prst="line">
              <a:avLst/>
            </a:prstGeom>
            <a:ln w="28575" cap="sq" cmpd="sng">
              <a:solidFill>
                <a:schemeClr val="tx1"/>
              </a:solidFill>
              <a:prstDash val="solid"/>
              <a:headEnd type="none" w="med" len="med"/>
              <a:tailEnd type="none" w="med" len="med"/>
            </a:ln>
          </p:spPr>
        </p:sp>
        <p:sp>
          <p:nvSpPr>
            <p:cNvPr id="13359" name="Line 92"/>
            <p:cNvSpPr/>
            <p:nvPr/>
          </p:nvSpPr>
          <p:spPr>
            <a:xfrm>
              <a:off x="1392" y="3840"/>
              <a:ext cx="0" cy="336"/>
            </a:xfrm>
            <a:prstGeom prst="line">
              <a:avLst/>
            </a:prstGeom>
            <a:ln w="28575" cap="sq" cmpd="sng">
              <a:solidFill>
                <a:schemeClr val="tx1"/>
              </a:solidFill>
              <a:prstDash val="solid"/>
              <a:headEnd type="none" w="med" len="med"/>
              <a:tailEnd type="none" w="med" len="med"/>
            </a:ln>
          </p:spPr>
        </p:sp>
        <p:sp>
          <p:nvSpPr>
            <p:cNvPr id="13360" name="Line 93"/>
            <p:cNvSpPr/>
            <p:nvPr/>
          </p:nvSpPr>
          <p:spPr>
            <a:xfrm>
              <a:off x="2496" y="3840"/>
              <a:ext cx="0" cy="336"/>
            </a:xfrm>
            <a:prstGeom prst="line">
              <a:avLst/>
            </a:prstGeom>
            <a:ln w="28575" cap="sq" cmpd="sng">
              <a:solidFill>
                <a:schemeClr val="tx1"/>
              </a:solidFill>
              <a:prstDash val="solid"/>
              <a:headEnd type="none" w="med" len="med"/>
              <a:tailEnd type="none" w="med" len="med"/>
            </a:ln>
          </p:spPr>
        </p:sp>
      </p:grpSp>
      <p:sp>
        <p:nvSpPr>
          <p:cNvPr id="13341" name="Line 94"/>
          <p:cNvSpPr/>
          <p:nvPr/>
        </p:nvSpPr>
        <p:spPr>
          <a:xfrm flipV="1">
            <a:off x="3124200" y="5029200"/>
            <a:ext cx="0" cy="1066800"/>
          </a:xfrm>
          <a:prstGeom prst="line">
            <a:avLst/>
          </a:prstGeom>
          <a:ln w="9525" cap="flat" cmpd="sng">
            <a:solidFill>
              <a:schemeClr val="tx1"/>
            </a:solidFill>
            <a:prstDash val="solid"/>
            <a:headEnd type="none" w="med" len="med"/>
            <a:tailEnd type="none" w="med" len="med"/>
          </a:ln>
        </p:spPr>
      </p:sp>
      <p:grpSp>
        <p:nvGrpSpPr>
          <p:cNvPr id="13342" name="Group 95"/>
          <p:cNvGrpSpPr/>
          <p:nvPr/>
        </p:nvGrpSpPr>
        <p:grpSpPr>
          <a:xfrm>
            <a:off x="4572000" y="6096000"/>
            <a:ext cx="1447800" cy="533400"/>
            <a:chOff x="960" y="3840"/>
            <a:chExt cx="3840" cy="336"/>
          </a:xfrm>
        </p:grpSpPr>
        <p:sp>
          <p:nvSpPr>
            <p:cNvPr id="26720" name="Rectangle 96"/>
            <p:cNvSpPr>
              <a:spLocks noChangeArrowheads="1"/>
            </p:cNvSpPr>
            <p:nvPr/>
          </p:nvSpPr>
          <p:spPr bwMode="auto">
            <a:xfrm>
              <a:off x="960" y="3840"/>
              <a:ext cx="3840" cy="33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EC2</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3352" name="Line 97"/>
            <p:cNvSpPr/>
            <p:nvPr/>
          </p:nvSpPr>
          <p:spPr>
            <a:xfrm>
              <a:off x="960" y="3840"/>
              <a:ext cx="3840" cy="0"/>
            </a:xfrm>
            <a:prstGeom prst="line">
              <a:avLst/>
            </a:prstGeom>
            <a:ln w="28575" cap="sq" cmpd="sng">
              <a:solidFill>
                <a:schemeClr val="tx1"/>
              </a:solidFill>
              <a:prstDash val="solid"/>
              <a:headEnd type="none" w="med" len="med"/>
              <a:tailEnd type="none" w="med" len="med"/>
            </a:ln>
          </p:spPr>
        </p:sp>
        <p:sp>
          <p:nvSpPr>
            <p:cNvPr id="13353" name="Line 98"/>
            <p:cNvSpPr/>
            <p:nvPr/>
          </p:nvSpPr>
          <p:spPr>
            <a:xfrm>
              <a:off x="960" y="4176"/>
              <a:ext cx="3840" cy="0"/>
            </a:xfrm>
            <a:prstGeom prst="line">
              <a:avLst/>
            </a:prstGeom>
            <a:ln w="28575" cap="sq" cmpd="sng">
              <a:solidFill>
                <a:schemeClr val="tx1"/>
              </a:solidFill>
              <a:prstDash val="solid"/>
              <a:headEnd type="none" w="med" len="med"/>
              <a:tailEnd type="none" w="med" len="med"/>
            </a:ln>
          </p:spPr>
        </p:sp>
        <p:sp>
          <p:nvSpPr>
            <p:cNvPr id="13354" name="Line 99"/>
            <p:cNvSpPr/>
            <p:nvPr/>
          </p:nvSpPr>
          <p:spPr>
            <a:xfrm>
              <a:off x="960" y="3840"/>
              <a:ext cx="0" cy="336"/>
            </a:xfrm>
            <a:prstGeom prst="line">
              <a:avLst/>
            </a:prstGeom>
            <a:ln w="28575" cap="sq" cmpd="sng">
              <a:solidFill>
                <a:schemeClr val="tx1"/>
              </a:solidFill>
              <a:prstDash val="solid"/>
              <a:headEnd type="none" w="med" len="med"/>
              <a:tailEnd type="none" w="med" len="med"/>
            </a:ln>
          </p:spPr>
        </p:sp>
        <p:sp>
          <p:nvSpPr>
            <p:cNvPr id="13355" name="Line 100"/>
            <p:cNvSpPr/>
            <p:nvPr/>
          </p:nvSpPr>
          <p:spPr>
            <a:xfrm>
              <a:off x="4800" y="3840"/>
              <a:ext cx="0" cy="336"/>
            </a:xfrm>
            <a:prstGeom prst="line">
              <a:avLst/>
            </a:prstGeom>
            <a:ln w="28575" cap="sq" cmpd="sng">
              <a:solidFill>
                <a:schemeClr val="tx1"/>
              </a:solidFill>
              <a:prstDash val="solid"/>
              <a:headEnd type="none" w="med" len="med"/>
              <a:tailEnd type="none" w="med" len="med"/>
            </a:ln>
          </p:spPr>
        </p:sp>
      </p:grpSp>
      <p:sp>
        <p:nvSpPr>
          <p:cNvPr id="13343" name="Line 101"/>
          <p:cNvSpPr/>
          <p:nvPr/>
        </p:nvSpPr>
        <p:spPr>
          <a:xfrm flipV="1">
            <a:off x="5334000" y="5029200"/>
            <a:ext cx="0" cy="1066800"/>
          </a:xfrm>
          <a:prstGeom prst="line">
            <a:avLst/>
          </a:prstGeom>
          <a:ln w="9525" cap="flat" cmpd="sng">
            <a:solidFill>
              <a:schemeClr val="tx1"/>
            </a:solidFill>
            <a:prstDash val="solid"/>
            <a:headEnd type="none" w="med" len="med"/>
            <a:tailEnd type="none" w="med" len="med"/>
          </a:ln>
        </p:spPr>
      </p:sp>
      <p:grpSp>
        <p:nvGrpSpPr>
          <p:cNvPr id="13344" name="Group 102"/>
          <p:cNvGrpSpPr/>
          <p:nvPr/>
        </p:nvGrpSpPr>
        <p:grpSpPr>
          <a:xfrm>
            <a:off x="6705600" y="6096000"/>
            <a:ext cx="2057400" cy="533400"/>
            <a:chOff x="3984" y="3840"/>
            <a:chExt cx="1776" cy="336"/>
          </a:xfrm>
        </p:grpSpPr>
        <p:sp>
          <p:nvSpPr>
            <p:cNvPr id="26727" name="Rectangle 103"/>
            <p:cNvSpPr>
              <a:spLocks noChangeArrowheads="1"/>
            </p:cNvSpPr>
            <p:nvPr/>
          </p:nvSpPr>
          <p:spPr bwMode="auto">
            <a:xfrm>
              <a:off x="3984" y="3840"/>
              <a:ext cx="1776" cy="33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EC3</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3347" name="Line 104"/>
            <p:cNvSpPr/>
            <p:nvPr/>
          </p:nvSpPr>
          <p:spPr>
            <a:xfrm>
              <a:off x="3984" y="3840"/>
              <a:ext cx="1776" cy="0"/>
            </a:xfrm>
            <a:prstGeom prst="line">
              <a:avLst/>
            </a:prstGeom>
            <a:ln w="28575" cap="sq" cmpd="sng">
              <a:solidFill>
                <a:schemeClr val="tx1"/>
              </a:solidFill>
              <a:prstDash val="solid"/>
              <a:headEnd type="none" w="med" len="med"/>
              <a:tailEnd type="none" w="med" len="med"/>
            </a:ln>
          </p:spPr>
        </p:sp>
        <p:sp>
          <p:nvSpPr>
            <p:cNvPr id="13348" name="Line 105"/>
            <p:cNvSpPr/>
            <p:nvPr/>
          </p:nvSpPr>
          <p:spPr>
            <a:xfrm>
              <a:off x="3984" y="4176"/>
              <a:ext cx="1776" cy="0"/>
            </a:xfrm>
            <a:prstGeom prst="line">
              <a:avLst/>
            </a:prstGeom>
            <a:ln w="28575" cap="sq" cmpd="sng">
              <a:solidFill>
                <a:schemeClr val="tx1"/>
              </a:solidFill>
              <a:prstDash val="solid"/>
              <a:headEnd type="none" w="med" len="med"/>
              <a:tailEnd type="none" w="med" len="med"/>
            </a:ln>
          </p:spPr>
        </p:sp>
        <p:sp>
          <p:nvSpPr>
            <p:cNvPr id="13349" name="Line 106"/>
            <p:cNvSpPr/>
            <p:nvPr/>
          </p:nvSpPr>
          <p:spPr>
            <a:xfrm>
              <a:off x="3984" y="3840"/>
              <a:ext cx="0" cy="336"/>
            </a:xfrm>
            <a:prstGeom prst="line">
              <a:avLst/>
            </a:prstGeom>
            <a:ln w="28575" cap="sq" cmpd="sng">
              <a:solidFill>
                <a:schemeClr val="tx1"/>
              </a:solidFill>
              <a:prstDash val="solid"/>
              <a:headEnd type="none" w="med" len="med"/>
              <a:tailEnd type="none" w="med" len="med"/>
            </a:ln>
          </p:spPr>
        </p:sp>
        <p:sp>
          <p:nvSpPr>
            <p:cNvPr id="13350" name="Line 107"/>
            <p:cNvSpPr/>
            <p:nvPr/>
          </p:nvSpPr>
          <p:spPr>
            <a:xfrm>
              <a:off x="5760" y="3840"/>
              <a:ext cx="0" cy="336"/>
            </a:xfrm>
            <a:prstGeom prst="line">
              <a:avLst/>
            </a:prstGeom>
            <a:ln w="28575" cap="sq" cmpd="sng">
              <a:solidFill>
                <a:schemeClr val="tx1"/>
              </a:solidFill>
              <a:prstDash val="solid"/>
              <a:headEnd type="none" w="med" len="med"/>
              <a:tailEnd type="none" w="med" len="med"/>
            </a:ln>
          </p:spPr>
        </p:sp>
      </p:grpSp>
      <p:sp>
        <p:nvSpPr>
          <p:cNvPr id="13345" name="Line 108"/>
          <p:cNvSpPr/>
          <p:nvPr/>
        </p:nvSpPr>
        <p:spPr>
          <a:xfrm flipV="1">
            <a:off x="7772400" y="5867400"/>
            <a:ext cx="0" cy="228600"/>
          </a:xfrm>
          <a:prstGeom prst="line">
            <a:avLst/>
          </a:prstGeom>
          <a:ln w="9525" cap="flat" cmpd="sng">
            <a:solidFill>
              <a:schemeClr val="tx1"/>
            </a:solidFill>
            <a:prstDash val="solid"/>
            <a:headEnd type="none" w="med" len="med"/>
            <a:tailEnd type="none" w="med" len="med"/>
          </a:ln>
        </p:spPr>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a:spLocks noGrp="1" noRot="1" noChangeArrowheads="1"/>
          </p:cNvSpPr>
          <p:nvPr>
            <p:ph type="title"/>
          </p:nvPr>
        </p:nvSpPr>
        <p:spPr>
          <a:xfrm>
            <a:off x="684213" y="350838"/>
            <a:ext cx="7775575" cy="9144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暴露源的情况</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grpSp>
        <p:nvGrpSpPr>
          <p:cNvPr id="14339" name="Group 3"/>
          <p:cNvGrpSpPr/>
          <p:nvPr/>
        </p:nvGrpSpPr>
        <p:grpSpPr>
          <a:xfrm>
            <a:off x="1524000" y="1397000"/>
            <a:ext cx="6096000" cy="517525"/>
            <a:chOff x="960" y="880"/>
            <a:chExt cx="3840" cy="326"/>
          </a:xfrm>
        </p:grpSpPr>
        <p:sp>
          <p:nvSpPr>
            <p:cNvPr id="27652" name="Rectangle 4"/>
            <p:cNvSpPr>
              <a:spLocks noChangeArrowheads="1"/>
            </p:cNvSpPr>
            <p:nvPr/>
          </p:nvSpPr>
          <p:spPr bwMode="auto">
            <a:xfrm>
              <a:off x="960" y="880"/>
              <a:ext cx="3840" cy="326"/>
            </a:xfrm>
            <a:prstGeom prst="rect">
              <a:avLst/>
            </a:prstGeom>
            <a:noFill/>
            <a:ln w="9525">
              <a:noFill/>
              <a:miter lim="800000"/>
            </a:ln>
            <a:effectLst/>
          </p:spPr>
          <p: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暴露源的情况</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412" name="Line 5"/>
            <p:cNvSpPr/>
            <p:nvPr/>
          </p:nvSpPr>
          <p:spPr>
            <a:xfrm>
              <a:off x="960" y="880"/>
              <a:ext cx="3840" cy="0"/>
            </a:xfrm>
            <a:prstGeom prst="line">
              <a:avLst/>
            </a:prstGeom>
            <a:ln w="28575" cap="sq" cmpd="sng">
              <a:solidFill>
                <a:schemeClr val="tx1"/>
              </a:solidFill>
              <a:prstDash val="solid"/>
              <a:headEnd type="none" w="med" len="med"/>
              <a:tailEnd type="none" w="med" len="med"/>
            </a:ln>
          </p:spPr>
        </p:sp>
        <p:sp>
          <p:nvSpPr>
            <p:cNvPr id="14413" name="Line 6"/>
            <p:cNvSpPr/>
            <p:nvPr/>
          </p:nvSpPr>
          <p:spPr>
            <a:xfrm>
              <a:off x="960" y="1206"/>
              <a:ext cx="3840" cy="0"/>
            </a:xfrm>
            <a:prstGeom prst="line">
              <a:avLst/>
            </a:prstGeom>
            <a:ln w="28575" cap="sq" cmpd="sng">
              <a:solidFill>
                <a:schemeClr val="tx1"/>
              </a:solidFill>
              <a:prstDash val="solid"/>
              <a:headEnd type="none" w="med" len="med"/>
              <a:tailEnd type="none" w="med" len="med"/>
            </a:ln>
          </p:spPr>
        </p:sp>
        <p:sp>
          <p:nvSpPr>
            <p:cNvPr id="14414" name="Line 7"/>
            <p:cNvSpPr/>
            <p:nvPr/>
          </p:nvSpPr>
          <p:spPr>
            <a:xfrm>
              <a:off x="960" y="880"/>
              <a:ext cx="0" cy="326"/>
            </a:xfrm>
            <a:prstGeom prst="line">
              <a:avLst/>
            </a:prstGeom>
            <a:ln w="28575" cap="sq" cmpd="sng">
              <a:solidFill>
                <a:schemeClr val="tx1"/>
              </a:solidFill>
              <a:prstDash val="solid"/>
              <a:headEnd type="none" w="med" len="med"/>
              <a:tailEnd type="none" w="med" len="med"/>
            </a:ln>
          </p:spPr>
        </p:sp>
        <p:sp>
          <p:nvSpPr>
            <p:cNvPr id="14415" name="Line 8"/>
            <p:cNvSpPr/>
            <p:nvPr/>
          </p:nvSpPr>
          <p:spPr>
            <a:xfrm>
              <a:off x="4800" y="880"/>
              <a:ext cx="0" cy="326"/>
            </a:xfrm>
            <a:prstGeom prst="line">
              <a:avLst/>
            </a:prstGeom>
            <a:ln w="28575" cap="sq" cmpd="sng">
              <a:solidFill>
                <a:schemeClr val="tx1"/>
              </a:solidFill>
              <a:prstDash val="solid"/>
              <a:headEnd type="none" w="med" len="med"/>
              <a:tailEnd type="none" w="med" len="med"/>
            </a:ln>
          </p:spPr>
        </p:sp>
      </p:grpSp>
      <p:grpSp>
        <p:nvGrpSpPr>
          <p:cNvPr id="14340" name="Group 9"/>
          <p:cNvGrpSpPr/>
          <p:nvPr/>
        </p:nvGrpSpPr>
        <p:grpSpPr>
          <a:xfrm>
            <a:off x="381000" y="2514600"/>
            <a:ext cx="1524000" cy="685800"/>
            <a:chOff x="240" y="1584"/>
            <a:chExt cx="4560" cy="432"/>
          </a:xfrm>
        </p:grpSpPr>
        <p:sp>
          <p:nvSpPr>
            <p:cNvPr id="27658" name="Rectangle 10"/>
            <p:cNvSpPr>
              <a:spLocks noChangeArrowheads="1"/>
            </p:cNvSpPr>
            <p:nvPr/>
          </p:nvSpPr>
          <p:spPr bwMode="auto">
            <a:xfrm>
              <a:off x="240" y="1584"/>
              <a:ext cx="4560" cy="432"/>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HIV(--)</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407" name="Line 11"/>
            <p:cNvSpPr/>
            <p:nvPr/>
          </p:nvSpPr>
          <p:spPr>
            <a:xfrm>
              <a:off x="240" y="1584"/>
              <a:ext cx="4560" cy="0"/>
            </a:xfrm>
            <a:prstGeom prst="line">
              <a:avLst/>
            </a:prstGeom>
            <a:ln w="28575" cap="sq" cmpd="sng">
              <a:solidFill>
                <a:schemeClr val="tx1"/>
              </a:solidFill>
              <a:prstDash val="solid"/>
              <a:headEnd type="none" w="med" len="med"/>
              <a:tailEnd type="none" w="med" len="med"/>
            </a:ln>
          </p:spPr>
        </p:sp>
        <p:sp>
          <p:nvSpPr>
            <p:cNvPr id="14408" name="Line 12"/>
            <p:cNvSpPr/>
            <p:nvPr/>
          </p:nvSpPr>
          <p:spPr>
            <a:xfrm>
              <a:off x="240" y="2016"/>
              <a:ext cx="4560" cy="0"/>
            </a:xfrm>
            <a:prstGeom prst="line">
              <a:avLst/>
            </a:prstGeom>
            <a:ln w="28575" cap="sq" cmpd="sng">
              <a:solidFill>
                <a:schemeClr val="tx1"/>
              </a:solidFill>
              <a:prstDash val="solid"/>
              <a:headEnd type="none" w="med" len="med"/>
              <a:tailEnd type="none" w="med" len="med"/>
            </a:ln>
          </p:spPr>
        </p:sp>
        <p:sp>
          <p:nvSpPr>
            <p:cNvPr id="14409" name="Line 13"/>
            <p:cNvSpPr/>
            <p:nvPr/>
          </p:nvSpPr>
          <p:spPr>
            <a:xfrm>
              <a:off x="240" y="1584"/>
              <a:ext cx="0" cy="432"/>
            </a:xfrm>
            <a:prstGeom prst="line">
              <a:avLst/>
            </a:prstGeom>
            <a:ln w="28575" cap="sq" cmpd="sng">
              <a:solidFill>
                <a:schemeClr val="tx1"/>
              </a:solidFill>
              <a:prstDash val="solid"/>
              <a:headEnd type="none" w="med" len="med"/>
              <a:tailEnd type="none" w="med" len="med"/>
            </a:ln>
          </p:spPr>
        </p:sp>
        <p:sp>
          <p:nvSpPr>
            <p:cNvPr id="14410" name="Line 14"/>
            <p:cNvSpPr/>
            <p:nvPr/>
          </p:nvSpPr>
          <p:spPr>
            <a:xfrm>
              <a:off x="4800" y="1584"/>
              <a:ext cx="0" cy="432"/>
            </a:xfrm>
            <a:prstGeom prst="line">
              <a:avLst/>
            </a:prstGeom>
            <a:ln w="28575" cap="sq" cmpd="sng">
              <a:solidFill>
                <a:schemeClr val="tx1"/>
              </a:solidFill>
              <a:prstDash val="solid"/>
              <a:headEnd type="none" w="med" len="med"/>
              <a:tailEnd type="none" w="med" len="med"/>
            </a:ln>
          </p:spPr>
        </p:sp>
      </p:grpSp>
      <p:grpSp>
        <p:nvGrpSpPr>
          <p:cNvPr id="14341" name="Group 15"/>
          <p:cNvGrpSpPr/>
          <p:nvPr/>
        </p:nvGrpSpPr>
        <p:grpSpPr>
          <a:xfrm>
            <a:off x="2133600" y="2514600"/>
            <a:ext cx="2286000" cy="685800"/>
            <a:chOff x="1344" y="1584"/>
            <a:chExt cx="3456" cy="432"/>
          </a:xfrm>
        </p:grpSpPr>
        <p:sp>
          <p:nvSpPr>
            <p:cNvPr id="27664" name="Rectangle 16"/>
            <p:cNvSpPr>
              <a:spLocks noChangeArrowheads="1"/>
            </p:cNvSpPr>
            <p:nvPr/>
          </p:nvSpPr>
          <p:spPr bwMode="auto">
            <a:xfrm>
              <a:off x="1344" y="1584"/>
              <a:ext cx="3456" cy="432"/>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HIV(+)</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402" name="Line 17"/>
            <p:cNvSpPr/>
            <p:nvPr/>
          </p:nvSpPr>
          <p:spPr>
            <a:xfrm>
              <a:off x="1344" y="1584"/>
              <a:ext cx="3456" cy="0"/>
            </a:xfrm>
            <a:prstGeom prst="line">
              <a:avLst/>
            </a:prstGeom>
            <a:ln w="28575" cap="sq" cmpd="sng">
              <a:solidFill>
                <a:schemeClr val="tx1"/>
              </a:solidFill>
              <a:prstDash val="solid"/>
              <a:headEnd type="none" w="med" len="med"/>
              <a:tailEnd type="none" w="med" len="med"/>
            </a:ln>
          </p:spPr>
        </p:sp>
        <p:sp>
          <p:nvSpPr>
            <p:cNvPr id="14403" name="Line 18"/>
            <p:cNvSpPr/>
            <p:nvPr/>
          </p:nvSpPr>
          <p:spPr>
            <a:xfrm>
              <a:off x="1344" y="2016"/>
              <a:ext cx="3456" cy="0"/>
            </a:xfrm>
            <a:prstGeom prst="line">
              <a:avLst/>
            </a:prstGeom>
            <a:ln w="28575" cap="sq" cmpd="sng">
              <a:solidFill>
                <a:schemeClr val="tx1"/>
              </a:solidFill>
              <a:prstDash val="solid"/>
              <a:headEnd type="none" w="med" len="med"/>
              <a:tailEnd type="none" w="med" len="med"/>
            </a:ln>
          </p:spPr>
        </p:sp>
        <p:sp>
          <p:nvSpPr>
            <p:cNvPr id="14404" name="Line 19"/>
            <p:cNvSpPr/>
            <p:nvPr/>
          </p:nvSpPr>
          <p:spPr>
            <a:xfrm>
              <a:off x="1344" y="1584"/>
              <a:ext cx="0" cy="432"/>
            </a:xfrm>
            <a:prstGeom prst="line">
              <a:avLst/>
            </a:prstGeom>
            <a:ln w="28575" cap="sq" cmpd="sng">
              <a:solidFill>
                <a:schemeClr val="tx1"/>
              </a:solidFill>
              <a:prstDash val="solid"/>
              <a:headEnd type="none" w="med" len="med"/>
              <a:tailEnd type="none" w="med" len="med"/>
            </a:ln>
          </p:spPr>
        </p:sp>
        <p:sp>
          <p:nvSpPr>
            <p:cNvPr id="14405" name="Line 20"/>
            <p:cNvSpPr/>
            <p:nvPr/>
          </p:nvSpPr>
          <p:spPr>
            <a:xfrm>
              <a:off x="4800" y="1584"/>
              <a:ext cx="0" cy="432"/>
            </a:xfrm>
            <a:prstGeom prst="line">
              <a:avLst/>
            </a:prstGeom>
            <a:ln w="28575" cap="sq" cmpd="sng">
              <a:solidFill>
                <a:schemeClr val="tx1"/>
              </a:solidFill>
              <a:prstDash val="solid"/>
              <a:headEnd type="none" w="med" len="med"/>
              <a:tailEnd type="none" w="med" len="med"/>
            </a:ln>
          </p:spPr>
        </p:sp>
      </p:grpSp>
      <p:grpSp>
        <p:nvGrpSpPr>
          <p:cNvPr id="14342" name="Group 21"/>
          <p:cNvGrpSpPr/>
          <p:nvPr/>
        </p:nvGrpSpPr>
        <p:grpSpPr>
          <a:xfrm>
            <a:off x="5257800" y="2514600"/>
            <a:ext cx="1752600" cy="944563"/>
            <a:chOff x="3312" y="1584"/>
            <a:chExt cx="1104" cy="595"/>
          </a:xfrm>
        </p:grpSpPr>
        <p:sp>
          <p:nvSpPr>
            <p:cNvPr id="27670" name="Rectangle 22"/>
            <p:cNvSpPr>
              <a:spLocks noChangeArrowheads="1"/>
            </p:cNvSpPr>
            <p:nvPr/>
          </p:nvSpPr>
          <p:spPr bwMode="auto">
            <a:xfrm>
              <a:off x="3312" y="1584"/>
              <a:ext cx="1104" cy="595"/>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病人情况不明</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397" name="Line 23"/>
            <p:cNvSpPr/>
            <p:nvPr/>
          </p:nvSpPr>
          <p:spPr>
            <a:xfrm>
              <a:off x="3312" y="1584"/>
              <a:ext cx="1104" cy="0"/>
            </a:xfrm>
            <a:prstGeom prst="line">
              <a:avLst/>
            </a:prstGeom>
            <a:ln w="28575" cap="sq" cmpd="sng">
              <a:solidFill>
                <a:schemeClr val="tx1"/>
              </a:solidFill>
              <a:prstDash val="solid"/>
              <a:headEnd type="none" w="med" len="med"/>
              <a:tailEnd type="none" w="med" len="med"/>
            </a:ln>
          </p:spPr>
        </p:sp>
        <p:sp>
          <p:nvSpPr>
            <p:cNvPr id="14398" name="Line 24"/>
            <p:cNvSpPr/>
            <p:nvPr/>
          </p:nvSpPr>
          <p:spPr>
            <a:xfrm>
              <a:off x="3312" y="2179"/>
              <a:ext cx="1104" cy="0"/>
            </a:xfrm>
            <a:prstGeom prst="line">
              <a:avLst/>
            </a:prstGeom>
            <a:ln w="28575" cap="sq" cmpd="sng">
              <a:solidFill>
                <a:schemeClr val="tx1"/>
              </a:solidFill>
              <a:prstDash val="solid"/>
              <a:headEnd type="none" w="med" len="med"/>
              <a:tailEnd type="none" w="med" len="med"/>
            </a:ln>
          </p:spPr>
        </p:sp>
        <p:sp>
          <p:nvSpPr>
            <p:cNvPr id="14399" name="Line 25"/>
            <p:cNvSpPr/>
            <p:nvPr/>
          </p:nvSpPr>
          <p:spPr>
            <a:xfrm>
              <a:off x="3312" y="1584"/>
              <a:ext cx="0" cy="595"/>
            </a:xfrm>
            <a:prstGeom prst="line">
              <a:avLst/>
            </a:prstGeom>
            <a:ln w="28575" cap="sq" cmpd="sng">
              <a:solidFill>
                <a:schemeClr val="tx1"/>
              </a:solidFill>
              <a:prstDash val="solid"/>
              <a:headEnd type="none" w="med" len="med"/>
              <a:tailEnd type="none" w="med" len="med"/>
            </a:ln>
          </p:spPr>
        </p:sp>
        <p:sp>
          <p:nvSpPr>
            <p:cNvPr id="14400" name="Line 26"/>
            <p:cNvSpPr/>
            <p:nvPr/>
          </p:nvSpPr>
          <p:spPr>
            <a:xfrm>
              <a:off x="4416" y="1584"/>
              <a:ext cx="0" cy="595"/>
            </a:xfrm>
            <a:prstGeom prst="line">
              <a:avLst/>
            </a:prstGeom>
            <a:ln w="28575" cap="sq" cmpd="sng">
              <a:solidFill>
                <a:schemeClr val="tx1"/>
              </a:solidFill>
              <a:prstDash val="solid"/>
              <a:headEnd type="none" w="med" len="med"/>
              <a:tailEnd type="none" w="med" len="med"/>
            </a:ln>
          </p:spPr>
        </p:sp>
      </p:grpSp>
      <p:grpSp>
        <p:nvGrpSpPr>
          <p:cNvPr id="14343" name="Group 27"/>
          <p:cNvGrpSpPr/>
          <p:nvPr/>
        </p:nvGrpSpPr>
        <p:grpSpPr>
          <a:xfrm>
            <a:off x="7315200" y="2514600"/>
            <a:ext cx="1524000" cy="1371600"/>
            <a:chOff x="4608" y="1584"/>
            <a:chExt cx="960" cy="864"/>
          </a:xfrm>
        </p:grpSpPr>
        <p:sp>
          <p:nvSpPr>
            <p:cNvPr id="27676" name="Rectangle 28"/>
            <p:cNvSpPr>
              <a:spLocks noChangeArrowheads="1"/>
            </p:cNvSpPr>
            <p:nvPr/>
          </p:nvSpPr>
          <p:spPr bwMode="auto">
            <a:xfrm>
              <a:off x="4608" y="1584"/>
              <a:ext cx="960" cy="864"/>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暴露源来源不明</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392" name="Line 29"/>
            <p:cNvSpPr/>
            <p:nvPr/>
          </p:nvSpPr>
          <p:spPr>
            <a:xfrm>
              <a:off x="4608" y="1584"/>
              <a:ext cx="960" cy="0"/>
            </a:xfrm>
            <a:prstGeom prst="line">
              <a:avLst/>
            </a:prstGeom>
            <a:ln w="28575" cap="sq" cmpd="sng">
              <a:solidFill>
                <a:schemeClr val="tx1"/>
              </a:solidFill>
              <a:prstDash val="solid"/>
              <a:headEnd type="none" w="med" len="med"/>
              <a:tailEnd type="none" w="med" len="med"/>
            </a:ln>
          </p:spPr>
        </p:sp>
        <p:sp>
          <p:nvSpPr>
            <p:cNvPr id="14393" name="Line 30"/>
            <p:cNvSpPr/>
            <p:nvPr/>
          </p:nvSpPr>
          <p:spPr>
            <a:xfrm>
              <a:off x="4608" y="2448"/>
              <a:ext cx="960" cy="0"/>
            </a:xfrm>
            <a:prstGeom prst="line">
              <a:avLst/>
            </a:prstGeom>
            <a:ln w="28575" cap="sq" cmpd="sng">
              <a:solidFill>
                <a:schemeClr val="tx1"/>
              </a:solidFill>
              <a:prstDash val="solid"/>
              <a:headEnd type="none" w="med" len="med"/>
              <a:tailEnd type="none" w="med" len="med"/>
            </a:ln>
          </p:spPr>
        </p:sp>
        <p:sp>
          <p:nvSpPr>
            <p:cNvPr id="14394" name="Line 31"/>
            <p:cNvSpPr/>
            <p:nvPr/>
          </p:nvSpPr>
          <p:spPr>
            <a:xfrm>
              <a:off x="4608" y="1584"/>
              <a:ext cx="0" cy="864"/>
            </a:xfrm>
            <a:prstGeom prst="line">
              <a:avLst/>
            </a:prstGeom>
            <a:ln w="28575" cap="sq" cmpd="sng">
              <a:solidFill>
                <a:schemeClr val="tx1"/>
              </a:solidFill>
              <a:prstDash val="solid"/>
              <a:headEnd type="none" w="med" len="med"/>
              <a:tailEnd type="none" w="med" len="med"/>
            </a:ln>
          </p:spPr>
        </p:sp>
        <p:sp>
          <p:nvSpPr>
            <p:cNvPr id="14395" name="Line 32"/>
            <p:cNvSpPr/>
            <p:nvPr/>
          </p:nvSpPr>
          <p:spPr>
            <a:xfrm>
              <a:off x="5568" y="1584"/>
              <a:ext cx="0" cy="864"/>
            </a:xfrm>
            <a:prstGeom prst="line">
              <a:avLst/>
            </a:prstGeom>
            <a:ln w="28575" cap="sq" cmpd="sng">
              <a:solidFill>
                <a:schemeClr val="tx1"/>
              </a:solidFill>
              <a:prstDash val="solid"/>
              <a:headEnd type="none" w="med" len="med"/>
              <a:tailEnd type="none" w="med" len="med"/>
            </a:ln>
          </p:spPr>
        </p:sp>
      </p:grpSp>
      <p:grpSp>
        <p:nvGrpSpPr>
          <p:cNvPr id="14344" name="Group 33"/>
          <p:cNvGrpSpPr/>
          <p:nvPr/>
        </p:nvGrpSpPr>
        <p:grpSpPr>
          <a:xfrm>
            <a:off x="152400" y="4038600"/>
            <a:ext cx="1371600" cy="944563"/>
            <a:chOff x="96" y="2544"/>
            <a:chExt cx="864" cy="595"/>
          </a:xfrm>
        </p:grpSpPr>
        <p:sp>
          <p:nvSpPr>
            <p:cNvPr id="27682" name="Rectangle 34"/>
            <p:cNvSpPr>
              <a:spLocks noChangeArrowheads="1"/>
            </p:cNvSpPr>
            <p:nvPr/>
          </p:nvSpPr>
          <p:spPr bwMode="auto">
            <a:xfrm>
              <a:off x="96" y="2544"/>
              <a:ext cx="864" cy="595"/>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不需要预防</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387" name="Line 35"/>
            <p:cNvSpPr/>
            <p:nvPr/>
          </p:nvSpPr>
          <p:spPr>
            <a:xfrm>
              <a:off x="96" y="2544"/>
              <a:ext cx="864" cy="0"/>
            </a:xfrm>
            <a:prstGeom prst="line">
              <a:avLst/>
            </a:prstGeom>
            <a:ln w="28575" cap="sq" cmpd="sng">
              <a:solidFill>
                <a:schemeClr val="tx1"/>
              </a:solidFill>
              <a:prstDash val="solid"/>
              <a:headEnd type="none" w="med" len="med"/>
              <a:tailEnd type="none" w="med" len="med"/>
            </a:ln>
          </p:spPr>
        </p:sp>
        <p:sp>
          <p:nvSpPr>
            <p:cNvPr id="14388" name="Line 36"/>
            <p:cNvSpPr/>
            <p:nvPr/>
          </p:nvSpPr>
          <p:spPr>
            <a:xfrm>
              <a:off x="96" y="3139"/>
              <a:ext cx="864" cy="0"/>
            </a:xfrm>
            <a:prstGeom prst="line">
              <a:avLst/>
            </a:prstGeom>
            <a:ln w="28575" cap="sq" cmpd="sng">
              <a:solidFill>
                <a:schemeClr val="tx1"/>
              </a:solidFill>
              <a:prstDash val="solid"/>
              <a:headEnd type="none" w="med" len="med"/>
              <a:tailEnd type="none" w="med" len="med"/>
            </a:ln>
          </p:spPr>
        </p:sp>
        <p:sp>
          <p:nvSpPr>
            <p:cNvPr id="14389" name="Line 37"/>
            <p:cNvSpPr/>
            <p:nvPr/>
          </p:nvSpPr>
          <p:spPr>
            <a:xfrm>
              <a:off x="96" y="2544"/>
              <a:ext cx="0" cy="595"/>
            </a:xfrm>
            <a:prstGeom prst="line">
              <a:avLst/>
            </a:prstGeom>
            <a:ln w="28575" cap="sq" cmpd="sng">
              <a:solidFill>
                <a:schemeClr val="tx1"/>
              </a:solidFill>
              <a:prstDash val="solid"/>
              <a:headEnd type="none" w="med" len="med"/>
              <a:tailEnd type="none" w="med" len="med"/>
            </a:ln>
          </p:spPr>
        </p:sp>
        <p:sp>
          <p:nvSpPr>
            <p:cNvPr id="14390" name="Line 38"/>
            <p:cNvSpPr/>
            <p:nvPr/>
          </p:nvSpPr>
          <p:spPr>
            <a:xfrm>
              <a:off x="960" y="2544"/>
              <a:ext cx="0" cy="595"/>
            </a:xfrm>
            <a:prstGeom prst="line">
              <a:avLst/>
            </a:prstGeom>
            <a:ln w="28575" cap="sq" cmpd="sng">
              <a:solidFill>
                <a:schemeClr val="tx1"/>
              </a:solidFill>
              <a:prstDash val="solid"/>
              <a:headEnd type="none" w="med" len="med"/>
              <a:tailEnd type="none" w="med" len="med"/>
            </a:ln>
          </p:spPr>
        </p:sp>
      </p:grpSp>
      <p:grpSp>
        <p:nvGrpSpPr>
          <p:cNvPr id="14345" name="Group 39"/>
          <p:cNvGrpSpPr/>
          <p:nvPr/>
        </p:nvGrpSpPr>
        <p:grpSpPr>
          <a:xfrm>
            <a:off x="1752600" y="4038600"/>
            <a:ext cx="2057400" cy="990600"/>
            <a:chOff x="1104" y="2544"/>
            <a:chExt cx="1296" cy="624"/>
          </a:xfrm>
        </p:grpSpPr>
        <p:sp>
          <p:nvSpPr>
            <p:cNvPr id="27688" name="Rectangle 40"/>
            <p:cNvSpPr>
              <a:spLocks noChangeArrowheads="1"/>
            </p:cNvSpPr>
            <p:nvPr/>
          </p:nvSpPr>
          <p:spPr bwMode="auto">
            <a:xfrm>
              <a:off x="1104" y="2544"/>
              <a:ext cx="1296" cy="624"/>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无症状；高</a:t>
              </a: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CD4</a:t>
              </a: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细胞数</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382" name="Line 41"/>
            <p:cNvSpPr/>
            <p:nvPr/>
          </p:nvSpPr>
          <p:spPr>
            <a:xfrm>
              <a:off x="1104" y="2544"/>
              <a:ext cx="1296" cy="0"/>
            </a:xfrm>
            <a:prstGeom prst="line">
              <a:avLst/>
            </a:prstGeom>
            <a:ln w="28575" cap="sq" cmpd="sng">
              <a:solidFill>
                <a:schemeClr val="tx1"/>
              </a:solidFill>
              <a:prstDash val="solid"/>
              <a:headEnd type="none" w="med" len="med"/>
              <a:tailEnd type="none" w="med" len="med"/>
            </a:ln>
          </p:spPr>
        </p:sp>
        <p:sp>
          <p:nvSpPr>
            <p:cNvPr id="14383" name="Line 42"/>
            <p:cNvSpPr/>
            <p:nvPr/>
          </p:nvSpPr>
          <p:spPr>
            <a:xfrm>
              <a:off x="1104" y="3168"/>
              <a:ext cx="1296" cy="0"/>
            </a:xfrm>
            <a:prstGeom prst="line">
              <a:avLst/>
            </a:prstGeom>
            <a:ln w="28575" cap="sq" cmpd="sng">
              <a:solidFill>
                <a:schemeClr val="tx1"/>
              </a:solidFill>
              <a:prstDash val="solid"/>
              <a:headEnd type="none" w="med" len="med"/>
              <a:tailEnd type="none" w="med" len="med"/>
            </a:ln>
          </p:spPr>
        </p:sp>
        <p:sp>
          <p:nvSpPr>
            <p:cNvPr id="14384" name="Line 43"/>
            <p:cNvSpPr/>
            <p:nvPr/>
          </p:nvSpPr>
          <p:spPr>
            <a:xfrm>
              <a:off x="1104" y="2544"/>
              <a:ext cx="0" cy="624"/>
            </a:xfrm>
            <a:prstGeom prst="line">
              <a:avLst/>
            </a:prstGeom>
            <a:ln w="28575" cap="sq" cmpd="sng">
              <a:solidFill>
                <a:schemeClr val="tx1"/>
              </a:solidFill>
              <a:prstDash val="solid"/>
              <a:headEnd type="none" w="med" len="med"/>
              <a:tailEnd type="none" w="med" len="med"/>
            </a:ln>
          </p:spPr>
        </p:sp>
        <p:sp>
          <p:nvSpPr>
            <p:cNvPr id="14385" name="Line 44"/>
            <p:cNvSpPr/>
            <p:nvPr/>
          </p:nvSpPr>
          <p:spPr>
            <a:xfrm>
              <a:off x="2400" y="2544"/>
              <a:ext cx="0" cy="624"/>
            </a:xfrm>
            <a:prstGeom prst="line">
              <a:avLst/>
            </a:prstGeom>
            <a:ln w="28575" cap="sq" cmpd="sng">
              <a:solidFill>
                <a:schemeClr val="tx1"/>
              </a:solidFill>
              <a:prstDash val="solid"/>
              <a:headEnd type="none" w="med" len="med"/>
              <a:tailEnd type="none" w="med" len="med"/>
            </a:ln>
          </p:spPr>
        </p:sp>
      </p:grpSp>
      <p:grpSp>
        <p:nvGrpSpPr>
          <p:cNvPr id="14346" name="Group 45"/>
          <p:cNvGrpSpPr/>
          <p:nvPr/>
        </p:nvGrpSpPr>
        <p:grpSpPr>
          <a:xfrm>
            <a:off x="3962400" y="4038600"/>
            <a:ext cx="2438400" cy="990600"/>
            <a:chOff x="2496" y="2544"/>
            <a:chExt cx="1536" cy="624"/>
          </a:xfrm>
        </p:grpSpPr>
        <p:sp>
          <p:nvSpPr>
            <p:cNvPr id="27694" name="Rectangle 46"/>
            <p:cNvSpPr>
              <a:spLocks noChangeArrowheads="1"/>
            </p:cNvSpPr>
            <p:nvPr/>
          </p:nvSpPr>
          <p:spPr bwMode="auto">
            <a:xfrm>
              <a:off x="2496" y="2544"/>
              <a:ext cx="1536" cy="624"/>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AIDS;</a:t>
              </a: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急性期</a:t>
              </a: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a:t>
              </a: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高</a:t>
              </a: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VL</a:t>
              </a: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或低</a:t>
              </a: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CD4</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377" name="Line 47"/>
            <p:cNvSpPr/>
            <p:nvPr/>
          </p:nvSpPr>
          <p:spPr>
            <a:xfrm>
              <a:off x="2496" y="2544"/>
              <a:ext cx="1536" cy="0"/>
            </a:xfrm>
            <a:prstGeom prst="line">
              <a:avLst/>
            </a:prstGeom>
            <a:ln w="28575" cap="sq" cmpd="sng">
              <a:solidFill>
                <a:schemeClr val="tx1"/>
              </a:solidFill>
              <a:prstDash val="solid"/>
              <a:headEnd type="none" w="med" len="med"/>
              <a:tailEnd type="none" w="med" len="med"/>
            </a:ln>
          </p:spPr>
        </p:sp>
        <p:sp>
          <p:nvSpPr>
            <p:cNvPr id="14378" name="Line 48"/>
            <p:cNvSpPr/>
            <p:nvPr/>
          </p:nvSpPr>
          <p:spPr>
            <a:xfrm>
              <a:off x="2496" y="3168"/>
              <a:ext cx="1536" cy="0"/>
            </a:xfrm>
            <a:prstGeom prst="line">
              <a:avLst/>
            </a:prstGeom>
            <a:ln w="28575" cap="sq" cmpd="sng">
              <a:solidFill>
                <a:schemeClr val="tx1"/>
              </a:solidFill>
              <a:prstDash val="solid"/>
              <a:headEnd type="none" w="med" len="med"/>
              <a:tailEnd type="none" w="med" len="med"/>
            </a:ln>
          </p:spPr>
        </p:sp>
        <p:sp>
          <p:nvSpPr>
            <p:cNvPr id="14379" name="Line 49"/>
            <p:cNvSpPr/>
            <p:nvPr/>
          </p:nvSpPr>
          <p:spPr>
            <a:xfrm>
              <a:off x="2496" y="2544"/>
              <a:ext cx="0" cy="624"/>
            </a:xfrm>
            <a:prstGeom prst="line">
              <a:avLst/>
            </a:prstGeom>
            <a:ln w="28575" cap="sq" cmpd="sng">
              <a:solidFill>
                <a:schemeClr val="tx1"/>
              </a:solidFill>
              <a:prstDash val="solid"/>
              <a:headEnd type="none" w="med" len="med"/>
              <a:tailEnd type="none" w="med" len="med"/>
            </a:ln>
          </p:spPr>
        </p:sp>
        <p:sp>
          <p:nvSpPr>
            <p:cNvPr id="14380" name="Line 50"/>
            <p:cNvSpPr/>
            <p:nvPr/>
          </p:nvSpPr>
          <p:spPr>
            <a:xfrm>
              <a:off x="4032" y="2544"/>
              <a:ext cx="0" cy="624"/>
            </a:xfrm>
            <a:prstGeom prst="line">
              <a:avLst/>
            </a:prstGeom>
            <a:ln w="28575" cap="sq" cmpd="sng">
              <a:solidFill>
                <a:schemeClr val="tx1"/>
              </a:solidFill>
              <a:prstDash val="solid"/>
              <a:headEnd type="none" w="med" len="med"/>
              <a:tailEnd type="none" w="med" len="med"/>
            </a:ln>
          </p:spPr>
        </p:sp>
      </p:grpSp>
      <p:sp>
        <p:nvSpPr>
          <p:cNvPr id="14347" name="Line 51"/>
          <p:cNvSpPr/>
          <p:nvPr/>
        </p:nvSpPr>
        <p:spPr>
          <a:xfrm flipV="1">
            <a:off x="838200" y="3200400"/>
            <a:ext cx="0" cy="838200"/>
          </a:xfrm>
          <a:prstGeom prst="line">
            <a:avLst/>
          </a:prstGeom>
          <a:ln w="9525" cap="flat" cmpd="sng">
            <a:solidFill>
              <a:schemeClr val="tx1"/>
            </a:solidFill>
            <a:prstDash val="solid"/>
            <a:headEnd type="none" w="med" len="med"/>
            <a:tailEnd type="none" w="med" len="med"/>
          </a:ln>
        </p:spPr>
      </p:sp>
      <p:sp>
        <p:nvSpPr>
          <p:cNvPr id="14348" name="Line 52"/>
          <p:cNvSpPr/>
          <p:nvPr/>
        </p:nvSpPr>
        <p:spPr>
          <a:xfrm flipV="1">
            <a:off x="2209800" y="3200400"/>
            <a:ext cx="838200" cy="838200"/>
          </a:xfrm>
          <a:prstGeom prst="line">
            <a:avLst/>
          </a:prstGeom>
          <a:ln w="9525" cap="flat" cmpd="sng">
            <a:solidFill>
              <a:schemeClr val="tx1"/>
            </a:solidFill>
            <a:prstDash val="solid"/>
            <a:headEnd type="none" w="med" len="med"/>
            <a:tailEnd type="none" w="med" len="med"/>
          </a:ln>
        </p:spPr>
      </p:sp>
      <p:sp>
        <p:nvSpPr>
          <p:cNvPr id="14349" name="Line 53"/>
          <p:cNvSpPr/>
          <p:nvPr/>
        </p:nvSpPr>
        <p:spPr>
          <a:xfrm>
            <a:off x="3581400" y="3200400"/>
            <a:ext cx="1447800" cy="838200"/>
          </a:xfrm>
          <a:prstGeom prst="line">
            <a:avLst/>
          </a:prstGeom>
          <a:ln w="9525" cap="flat" cmpd="sng">
            <a:solidFill>
              <a:schemeClr val="tx1"/>
            </a:solidFill>
            <a:prstDash val="solid"/>
            <a:headEnd type="none" w="med" len="med"/>
            <a:tailEnd type="none" w="med" len="med"/>
          </a:ln>
        </p:spPr>
      </p:sp>
      <p:grpSp>
        <p:nvGrpSpPr>
          <p:cNvPr id="14350" name="Group 54"/>
          <p:cNvGrpSpPr/>
          <p:nvPr/>
        </p:nvGrpSpPr>
        <p:grpSpPr>
          <a:xfrm>
            <a:off x="1524000" y="5562600"/>
            <a:ext cx="1905000" cy="990600"/>
            <a:chOff x="960" y="880"/>
            <a:chExt cx="3840" cy="2560"/>
          </a:xfrm>
        </p:grpSpPr>
        <p:sp>
          <p:nvSpPr>
            <p:cNvPr id="27703" name="Rectangle 55"/>
            <p:cNvSpPr>
              <a:spLocks noChangeArrowheads="1"/>
            </p:cNvSpPr>
            <p:nvPr/>
          </p:nvSpPr>
          <p:spPr bwMode="auto">
            <a:xfrm>
              <a:off x="960" y="880"/>
              <a:ext cx="3840" cy="2560"/>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HIVSC1(</a:t>
              </a: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暴露源一级</a:t>
              </a: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372" name="Line 56"/>
            <p:cNvSpPr/>
            <p:nvPr/>
          </p:nvSpPr>
          <p:spPr>
            <a:xfrm>
              <a:off x="960" y="880"/>
              <a:ext cx="3840" cy="0"/>
            </a:xfrm>
            <a:prstGeom prst="line">
              <a:avLst/>
            </a:prstGeom>
            <a:ln w="28575" cap="sq" cmpd="sng">
              <a:solidFill>
                <a:schemeClr val="tx1"/>
              </a:solidFill>
              <a:prstDash val="solid"/>
              <a:headEnd type="none" w="med" len="med"/>
              <a:tailEnd type="none" w="med" len="med"/>
            </a:ln>
          </p:spPr>
        </p:sp>
        <p:sp>
          <p:nvSpPr>
            <p:cNvPr id="14373" name="Line 57"/>
            <p:cNvSpPr/>
            <p:nvPr/>
          </p:nvSpPr>
          <p:spPr>
            <a:xfrm>
              <a:off x="960" y="3440"/>
              <a:ext cx="3840" cy="0"/>
            </a:xfrm>
            <a:prstGeom prst="line">
              <a:avLst/>
            </a:prstGeom>
            <a:ln w="28575" cap="sq" cmpd="sng">
              <a:solidFill>
                <a:schemeClr val="tx1"/>
              </a:solidFill>
              <a:prstDash val="solid"/>
              <a:headEnd type="none" w="med" len="med"/>
              <a:tailEnd type="none" w="med" len="med"/>
            </a:ln>
          </p:spPr>
        </p:sp>
        <p:sp>
          <p:nvSpPr>
            <p:cNvPr id="14374" name="Line 58"/>
            <p:cNvSpPr/>
            <p:nvPr/>
          </p:nvSpPr>
          <p:spPr>
            <a:xfrm>
              <a:off x="960" y="880"/>
              <a:ext cx="0" cy="2560"/>
            </a:xfrm>
            <a:prstGeom prst="line">
              <a:avLst/>
            </a:prstGeom>
            <a:ln w="28575" cap="sq" cmpd="sng">
              <a:solidFill>
                <a:schemeClr val="tx1"/>
              </a:solidFill>
              <a:prstDash val="solid"/>
              <a:headEnd type="none" w="med" len="med"/>
              <a:tailEnd type="none" w="med" len="med"/>
            </a:ln>
          </p:spPr>
        </p:sp>
        <p:sp>
          <p:nvSpPr>
            <p:cNvPr id="14375" name="Line 59"/>
            <p:cNvSpPr/>
            <p:nvPr/>
          </p:nvSpPr>
          <p:spPr>
            <a:xfrm>
              <a:off x="4800" y="880"/>
              <a:ext cx="0" cy="2560"/>
            </a:xfrm>
            <a:prstGeom prst="line">
              <a:avLst/>
            </a:prstGeom>
            <a:ln w="28575" cap="sq" cmpd="sng">
              <a:solidFill>
                <a:schemeClr val="tx1"/>
              </a:solidFill>
              <a:prstDash val="solid"/>
              <a:headEnd type="none" w="med" len="med"/>
              <a:tailEnd type="none" w="med" len="med"/>
            </a:ln>
          </p:spPr>
        </p:sp>
      </p:grpSp>
      <p:grpSp>
        <p:nvGrpSpPr>
          <p:cNvPr id="14351" name="Group 60"/>
          <p:cNvGrpSpPr/>
          <p:nvPr/>
        </p:nvGrpSpPr>
        <p:grpSpPr>
          <a:xfrm>
            <a:off x="3962400" y="5562600"/>
            <a:ext cx="2362200" cy="990600"/>
            <a:chOff x="2496" y="3504"/>
            <a:chExt cx="1488" cy="624"/>
          </a:xfrm>
        </p:grpSpPr>
        <p:sp>
          <p:nvSpPr>
            <p:cNvPr id="27709" name="Rectangle 61"/>
            <p:cNvSpPr>
              <a:spLocks noChangeArrowheads="1"/>
            </p:cNvSpPr>
            <p:nvPr/>
          </p:nvSpPr>
          <p:spPr bwMode="auto">
            <a:xfrm>
              <a:off x="2496" y="3504"/>
              <a:ext cx="1488" cy="624"/>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HIVSC2</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367" name="Line 62"/>
            <p:cNvSpPr/>
            <p:nvPr/>
          </p:nvSpPr>
          <p:spPr>
            <a:xfrm>
              <a:off x="2496" y="3504"/>
              <a:ext cx="1488" cy="0"/>
            </a:xfrm>
            <a:prstGeom prst="line">
              <a:avLst/>
            </a:prstGeom>
            <a:ln w="28575" cap="sq" cmpd="sng">
              <a:solidFill>
                <a:schemeClr val="tx1"/>
              </a:solidFill>
              <a:prstDash val="solid"/>
              <a:headEnd type="none" w="med" len="med"/>
              <a:tailEnd type="none" w="med" len="med"/>
            </a:ln>
          </p:spPr>
        </p:sp>
        <p:sp>
          <p:nvSpPr>
            <p:cNvPr id="14368" name="Line 63"/>
            <p:cNvSpPr/>
            <p:nvPr/>
          </p:nvSpPr>
          <p:spPr>
            <a:xfrm>
              <a:off x="2496" y="4128"/>
              <a:ext cx="1488" cy="0"/>
            </a:xfrm>
            <a:prstGeom prst="line">
              <a:avLst/>
            </a:prstGeom>
            <a:ln w="28575" cap="sq" cmpd="sng">
              <a:solidFill>
                <a:schemeClr val="tx1"/>
              </a:solidFill>
              <a:prstDash val="solid"/>
              <a:headEnd type="none" w="med" len="med"/>
              <a:tailEnd type="none" w="med" len="med"/>
            </a:ln>
          </p:spPr>
        </p:sp>
        <p:sp>
          <p:nvSpPr>
            <p:cNvPr id="14369" name="Line 64"/>
            <p:cNvSpPr/>
            <p:nvPr/>
          </p:nvSpPr>
          <p:spPr>
            <a:xfrm>
              <a:off x="2496" y="3504"/>
              <a:ext cx="0" cy="624"/>
            </a:xfrm>
            <a:prstGeom prst="line">
              <a:avLst/>
            </a:prstGeom>
            <a:ln w="28575" cap="sq" cmpd="sng">
              <a:solidFill>
                <a:schemeClr val="tx1"/>
              </a:solidFill>
              <a:prstDash val="solid"/>
              <a:headEnd type="none" w="med" len="med"/>
              <a:tailEnd type="none" w="med" len="med"/>
            </a:ln>
          </p:spPr>
        </p:sp>
        <p:sp>
          <p:nvSpPr>
            <p:cNvPr id="14370" name="Line 65"/>
            <p:cNvSpPr/>
            <p:nvPr/>
          </p:nvSpPr>
          <p:spPr>
            <a:xfrm>
              <a:off x="3984" y="3504"/>
              <a:ext cx="0" cy="624"/>
            </a:xfrm>
            <a:prstGeom prst="line">
              <a:avLst/>
            </a:prstGeom>
            <a:ln w="28575" cap="sq" cmpd="sng">
              <a:solidFill>
                <a:schemeClr val="tx1"/>
              </a:solidFill>
              <a:prstDash val="solid"/>
              <a:headEnd type="none" w="med" len="med"/>
              <a:tailEnd type="none" w="med" len="med"/>
            </a:ln>
          </p:spPr>
        </p:sp>
      </p:grpSp>
      <p:sp>
        <p:nvSpPr>
          <p:cNvPr id="14352" name="Line 66"/>
          <p:cNvSpPr/>
          <p:nvPr/>
        </p:nvSpPr>
        <p:spPr>
          <a:xfrm flipV="1">
            <a:off x="2438400" y="5029200"/>
            <a:ext cx="0" cy="533400"/>
          </a:xfrm>
          <a:prstGeom prst="line">
            <a:avLst/>
          </a:prstGeom>
          <a:ln w="9525" cap="flat" cmpd="sng">
            <a:solidFill>
              <a:schemeClr val="tx1"/>
            </a:solidFill>
            <a:prstDash val="solid"/>
            <a:headEnd type="none" w="med" len="med"/>
            <a:tailEnd type="none" w="med" len="med"/>
          </a:ln>
        </p:spPr>
      </p:sp>
      <p:sp>
        <p:nvSpPr>
          <p:cNvPr id="14353" name="Line 67"/>
          <p:cNvSpPr/>
          <p:nvPr/>
        </p:nvSpPr>
        <p:spPr>
          <a:xfrm flipV="1">
            <a:off x="5105400" y="5029200"/>
            <a:ext cx="0" cy="533400"/>
          </a:xfrm>
          <a:prstGeom prst="line">
            <a:avLst/>
          </a:prstGeom>
          <a:ln w="9525" cap="flat" cmpd="sng">
            <a:solidFill>
              <a:schemeClr val="tx1"/>
            </a:solidFill>
            <a:prstDash val="solid"/>
            <a:headEnd type="none" w="med" len="med"/>
            <a:tailEnd type="none" w="med" len="med"/>
          </a:ln>
        </p:spPr>
      </p:sp>
      <p:grpSp>
        <p:nvGrpSpPr>
          <p:cNvPr id="14354" name="Group 68"/>
          <p:cNvGrpSpPr/>
          <p:nvPr/>
        </p:nvGrpSpPr>
        <p:grpSpPr>
          <a:xfrm>
            <a:off x="6553200" y="5562600"/>
            <a:ext cx="2209800" cy="944563"/>
            <a:chOff x="4128" y="3504"/>
            <a:chExt cx="1392" cy="595"/>
          </a:xfrm>
        </p:grpSpPr>
        <p:sp>
          <p:nvSpPr>
            <p:cNvPr id="27717" name="Rectangle 69"/>
            <p:cNvSpPr>
              <a:spLocks noChangeArrowheads="1"/>
            </p:cNvSpPr>
            <p:nvPr/>
          </p:nvSpPr>
          <p:spPr bwMode="auto">
            <a:xfrm>
              <a:off x="4128" y="3504"/>
              <a:ext cx="1392" cy="595"/>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HIVSC</a:t>
              </a: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不清楚</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4362" name="Line 70"/>
            <p:cNvSpPr/>
            <p:nvPr/>
          </p:nvSpPr>
          <p:spPr>
            <a:xfrm>
              <a:off x="4128" y="3504"/>
              <a:ext cx="1392" cy="0"/>
            </a:xfrm>
            <a:prstGeom prst="line">
              <a:avLst/>
            </a:prstGeom>
            <a:ln w="28575" cap="sq" cmpd="sng">
              <a:solidFill>
                <a:schemeClr val="tx1"/>
              </a:solidFill>
              <a:prstDash val="solid"/>
              <a:headEnd type="none" w="med" len="med"/>
              <a:tailEnd type="none" w="med" len="med"/>
            </a:ln>
          </p:spPr>
        </p:sp>
        <p:sp>
          <p:nvSpPr>
            <p:cNvPr id="14363" name="Line 71"/>
            <p:cNvSpPr/>
            <p:nvPr/>
          </p:nvSpPr>
          <p:spPr>
            <a:xfrm>
              <a:off x="4128" y="4099"/>
              <a:ext cx="1392" cy="0"/>
            </a:xfrm>
            <a:prstGeom prst="line">
              <a:avLst/>
            </a:prstGeom>
            <a:ln w="28575" cap="sq" cmpd="sng">
              <a:solidFill>
                <a:schemeClr val="tx1"/>
              </a:solidFill>
              <a:prstDash val="solid"/>
              <a:headEnd type="none" w="med" len="med"/>
              <a:tailEnd type="none" w="med" len="med"/>
            </a:ln>
          </p:spPr>
        </p:sp>
        <p:sp>
          <p:nvSpPr>
            <p:cNvPr id="14364" name="Line 72"/>
            <p:cNvSpPr/>
            <p:nvPr/>
          </p:nvSpPr>
          <p:spPr>
            <a:xfrm>
              <a:off x="4128" y="3504"/>
              <a:ext cx="0" cy="595"/>
            </a:xfrm>
            <a:prstGeom prst="line">
              <a:avLst/>
            </a:prstGeom>
            <a:ln w="28575" cap="sq" cmpd="sng">
              <a:solidFill>
                <a:schemeClr val="tx1"/>
              </a:solidFill>
              <a:prstDash val="solid"/>
              <a:headEnd type="none" w="med" len="med"/>
              <a:tailEnd type="none" w="med" len="med"/>
            </a:ln>
          </p:spPr>
        </p:sp>
        <p:sp>
          <p:nvSpPr>
            <p:cNvPr id="14365" name="Line 73"/>
            <p:cNvSpPr/>
            <p:nvPr/>
          </p:nvSpPr>
          <p:spPr>
            <a:xfrm>
              <a:off x="5520" y="3504"/>
              <a:ext cx="0" cy="595"/>
            </a:xfrm>
            <a:prstGeom prst="line">
              <a:avLst/>
            </a:prstGeom>
            <a:ln w="28575" cap="sq" cmpd="sng">
              <a:solidFill>
                <a:schemeClr val="tx1"/>
              </a:solidFill>
              <a:prstDash val="solid"/>
              <a:headEnd type="none" w="med" len="med"/>
              <a:tailEnd type="none" w="med" len="med"/>
            </a:ln>
          </p:spPr>
        </p:sp>
      </p:grpSp>
      <p:sp>
        <p:nvSpPr>
          <p:cNvPr id="14355" name="Line 74"/>
          <p:cNvSpPr/>
          <p:nvPr/>
        </p:nvSpPr>
        <p:spPr>
          <a:xfrm>
            <a:off x="6477000" y="3505200"/>
            <a:ext cx="838200" cy="2057400"/>
          </a:xfrm>
          <a:prstGeom prst="line">
            <a:avLst/>
          </a:prstGeom>
          <a:ln w="9525" cap="flat" cmpd="sng">
            <a:solidFill>
              <a:schemeClr val="tx1"/>
            </a:solidFill>
            <a:prstDash val="solid"/>
            <a:headEnd type="none" w="med" len="med"/>
            <a:tailEnd type="none" w="med" len="med"/>
          </a:ln>
        </p:spPr>
      </p:sp>
      <p:sp>
        <p:nvSpPr>
          <p:cNvPr id="14356" name="Line 75"/>
          <p:cNvSpPr/>
          <p:nvPr/>
        </p:nvSpPr>
        <p:spPr>
          <a:xfrm>
            <a:off x="8001000" y="3886200"/>
            <a:ext cx="0" cy="1676400"/>
          </a:xfrm>
          <a:prstGeom prst="line">
            <a:avLst/>
          </a:prstGeom>
          <a:ln w="9525" cap="flat" cmpd="sng">
            <a:solidFill>
              <a:schemeClr val="tx1"/>
            </a:solidFill>
            <a:prstDash val="solid"/>
            <a:headEnd type="none" w="med" len="med"/>
            <a:tailEnd type="none" w="med" len="med"/>
          </a:ln>
        </p:spPr>
      </p:sp>
      <p:sp>
        <p:nvSpPr>
          <p:cNvPr id="14357" name="Line 76"/>
          <p:cNvSpPr/>
          <p:nvPr/>
        </p:nvSpPr>
        <p:spPr>
          <a:xfrm flipH="1">
            <a:off x="1371600" y="1905000"/>
            <a:ext cx="1676400" cy="609600"/>
          </a:xfrm>
          <a:prstGeom prst="line">
            <a:avLst/>
          </a:prstGeom>
          <a:ln w="9525" cap="flat" cmpd="sng">
            <a:solidFill>
              <a:schemeClr val="tx1"/>
            </a:solidFill>
            <a:prstDash val="solid"/>
            <a:headEnd type="none" w="med" len="med"/>
            <a:tailEnd type="none" w="med" len="med"/>
          </a:ln>
        </p:spPr>
      </p:sp>
      <p:sp>
        <p:nvSpPr>
          <p:cNvPr id="14358" name="Line 77"/>
          <p:cNvSpPr/>
          <p:nvPr/>
        </p:nvSpPr>
        <p:spPr>
          <a:xfrm flipV="1">
            <a:off x="3581400" y="1905000"/>
            <a:ext cx="0" cy="609600"/>
          </a:xfrm>
          <a:prstGeom prst="line">
            <a:avLst/>
          </a:prstGeom>
          <a:ln w="9525" cap="flat" cmpd="sng">
            <a:solidFill>
              <a:schemeClr val="tx1"/>
            </a:solidFill>
            <a:prstDash val="solid"/>
            <a:headEnd type="none" w="med" len="med"/>
            <a:tailEnd type="none" w="med" len="med"/>
          </a:ln>
        </p:spPr>
      </p:sp>
      <p:sp>
        <p:nvSpPr>
          <p:cNvPr id="14359" name="Line 78"/>
          <p:cNvSpPr/>
          <p:nvPr/>
        </p:nvSpPr>
        <p:spPr>
          <a:xfrm>
            <a:off x="5791200" y="1905000"/>
            <a:ext cx="0" cy="609600"/>
          </a:xfrm>
          <a:prstGeom prst="line">
            <a:avLst/>
          </a:prstGeom>
          <a:ln w="9525" cap="flat" cmpd="sng">
            <a:solidFill>
              <a:schemeClr val="tx1"/>
            </a:solidFill>
            <a:prstDash val="solid"/>
            <a:headEnd type="none" w="med" len="med"/>
            <a:tailEnd type="none" w="med" len="med"/>
          </a:ln>
        </p:spPr>
      </p:sp>
      <p:sp>
        <p:nvSpPr>
          <p:cNvPr id="14360" name="Line 79"/>
          <p:cNvSpPr/>
          <p:nvPr/>
        </p:nvSpPr>
        <p:spPr>
          <a:xfrm>
            <a:off x="7162800" y="1905000"/>
            <a:ext cx="609600" cy="609600"/>
          </a:xfrm>
          <a:prstGeom prst="line">
            <a:avLst/>
          </a:prstGeom>
          <a:ln w="9525" cap="flat" cmpd="sng">
            <a:solidFill>
              <a:schemeClr val="tx1"/>
            </a:solidFill>
            <a:prstDash val="solid"/>
            <a:headEnd type="none" w="med" len="med"/>
            <a:tailEnd type="none" w="med" len="med"/>
          </a:ln>
        </p:spPr>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暴露后的预防用药推荐方案</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grpSp>
        <p:nvGrpSpPr>
          <p:cNvPr id="15363" name="Group 3"/>
          <p:cNvGrpSpPr/>
          <p:nvPr/>
        </p:nvGrpSpPr>
        <p:grpSpPr>
          <a:xfrm>
            <a:off x="685800" y="1600200"/>
            <a:ext cx="7543800" cy="4419600"/>
            <a:chOff x="960" y="1008"/>
            <a:chExt cx="3840" cy="2438"/>
          </a:xfrm>
        </p:grpSpPr>
        <p:sp>
          <p:nvSpPr>
            <p:cNvPr id="28676" name="Rectangle 4"/>
            <p:cNvSpPr>
              <a:spLocks noChangeArrowheads="1"/>
            </p:cNvSpPr>
            <p:nvPr/>
          </p:nvSpPr>
          <p:spPr bwMode="auto">
            <a:xfrm>
              <a:off x="3520" y="3040"/>
              <a:ext cx="1280" cy="40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三联药</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28677" name="Rectangle 5"/>
            <p:cNvSpPr>
              <a:spLocks noChangeArrowheads="1"/>
            </p:cNvSpPr>
            <p:nvPr/>
          </p:nvSpPr>
          <p:spPr bwMode="auto">
            <a:xfrm>
              <a:off x="2240" y="3040"/>
              <a:ext cx="1280" cy="40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1 or 2</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28678" name="Rectangle 6"/>
            <p:cNvSpPr>
              <a:spLocks noChangeArrowheads="1"/>
            </p:cNvSpPr>
            <p:nvPr/>
          </p:nvSpPr>
          <p:spPr bwMode="auto">
            <a:xfrm>
              <a:off x="960" y="3040"/>
              <a:ext cx="1280" cy="406"/>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rPr>
                <a:t>3</a:t>
              </a:r>
              <a:endPar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endParaRPr>
            </a:p>
          </p:txBody>
        </p:sp>
        <p:sp>
          <p:nvSpPr>
            <p:cNvPr id="28679" name="Rectangle 7"/>
            <p:cNvSpPr>
              <a:spLocks noChangeArrowheads="1"/>
            </p:cNvSpPr>
            <p:nvPr/>
          </p:nvSpPr>
          <p:spPr bwMode="auto">
            <a:xfrm>
              <a:off x="3520" y="2636"/>
              <a:ext cx="1280" cy="404"/>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三联药</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28680" name="Rectangle 8"/>
            <p:cNvSpPr>
              <a:spLocks noChangeArrowheads="1"/>
            </p:cNvSpPr>
            <p:nvPr/>
          </p:nvSpPr>
          <p:spPr bwMode="auto">
            <a:xfrm>
              <a:off x="2240" y="2636"/>
              <a:ext cx="1280" cy="404"/>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rPr>
                <a:t>2</a:t>
              </a:r>
              <a:endPar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endParaRPr>
            </a:p>
          </p:txBody>
        </p:sp>
        <p:sp>
          <p:nvSpPr>
            <p:cNvPr id="28681" name="Rectangle 9"/>
            <p:cNvSpPr>
              <a:spLocks noChangeArrowheads="1"/>
            </p:cNvSpPr>
            <p:nvPr/>
          </p:nvSpPr>
          <p:spPr bwMode="auto">
            <a:xfrm>
              <a:off x="960" y="2636"/>
              <a:ext cx="1280" cy="404"/>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rPr>
                <a:t>2</a:t>
              </a:r>
              <a:endPar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endParaRPr>
            </a:p>
          </p:txBody>
        </p:sp>
        <p:sp>
          <p:nvSpPr>
            <p:cNvPr id="28682" name="Rectangle 10"/>
            <p:cNvSpPr>
              <a:spLocks noChangeArrowheads="1"/>
            </p:cNvSpPr>
            <p:nvPr/>
          </p:nvSpPr>
          <p:spPr bwMode="auto">
            <a:xfrm>
              <a:off x="3520" y="2230"/>
              <a:ext cx="1280" cy="40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二联药</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28683" name="Rectangle 11"/>
            <p:cNvSpPr>
              <a:spLocks noChangeArrowheads="1"/>
            </p:cNvSpPr>
            <p:nvPr/>
          </p:nvSpPr>
          <p:spPr bwMode="auto">
            <a:xfrm>
              <a:off x="2240" y="2230"/>
              <a:ext cx="1280" cy="406"/>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rPr>
                <a:t>1</a:t>
              </a:r>
              <a:endPar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endParaRPr>
            </a:p>
          </p:txBody>
        </p:sp>
        <p:sp>
          <p:nvSpPr>
            <p:cNvPr id="28684" name="Rectangle 12"/>
            <p:cNvSpPr>
              <a:spLocks noChangeArrowheads="1"/>
            </p:cNvSpPr>
            <p:nvPr/>
          </p:nvSpPr>
          <p:spPr bwMode="auto">
            <a:xfrm>
              <a:off x="960" y="2230"/>
              <a:ext cx="1280" cy="406"/>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rPr>
                <a:t>2</a:t>
              </a:r>
              <a:endPar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endParaRPr>
            </a:p>
          </p:txBody>
        </p:sp>
        <p:sp>
          <p:nvSpPr>
            <p:cNvPr id="28685" name="Rectangle 13"/>
            <p:cNvSpPr>
              <a:spLocks noChangeArrowheads="1"/>
            </p:cNvSpPr>
            <p:nvPr/>
          </p:nvSpPr>
          <p:spPr bwMode="auto">
            <a:xfrm>
              <a:off x="3520" y="1824"/>
              <a:ext cx="1280" cy="40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二联药</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28686" name="Rectangle 14"/>
            <p:cNvSpPr>
              <a:spLocks noChangeArrowheads="1"/>
            </p:cNvSpPr>
            <p:nvPr/>
          </p:nvSpPr>
          <p:spPr bwMode="auto">
            <a:xfrm>
              <a:off x="2240" y="1824"/>
              <a:ext cx="1280" cy="406"/>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rPr>
                <a:t>2</a:t>
              </a:r>
              <a:endPar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endParaRPr>
            </a:p>
          </p:txBody>
        </p:sp>
        <p:sp>
          <p:nvSpPr>
            <p:cNvPr id="28687" name="Rectangle 15"/>
            <p:cNvSpPr>
              <a:spLocks noChangeArrowheads="1"/>
            </p:cNvSpPr>
            <p:nvPr/>
          </p:nvSpPr>
          <p:spPr bwMode="auto">
            <a:xfrm>
              <a:off x="960" y="1824"/>
              <a:ext cx="1280" cy="406"/>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rPr>
                <a:t>1</a:t>
              </a:r>
              <a:endPar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endParaRPr>
            </a:p>
          </p:txBody>
        </p:sp>
        <p:sp>
          <p:nvSpPr>
            <p:cNvPr id="28688" name="Rectangle 16"/>
            <p:cNvSpPr>
              <a:spLocks noChangeArrowheads="1"/>
            </p:cNvSpPr>
            <p:nvPr/>
          </p:nvSpPr>
          <p:spPr bwMode="auto">
            <a:xfrm>
              <a:off x="3520" y="1414"/>
              <a:ext cx="1280" cy="410"/>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不需要预防</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28689" name="Rectangle 17"/>
            <p:cNvSpPr>
              <a:spLocks noChangeArrowheads="1"/>
            </p:cNvSpPr>
            <p:nvPr/>
          </p:nvSpPr>
          <p:spPr bwMode="auto">
            <a:xfrm>
              <a:off x="2240" y="1414"/>
              <a:ext cx="1280" cy="410"/>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rPr>
                <a:t>1</a:t>
              </a:r>
              <a:endPar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endParaRPr>
            </a:p>
          </p:txBody>
        </p:sp>
        <p:sp>
          <p:nvSpPr>
            <p:cNvPr id="28690" name="Rectangle 18"/>
            <p:cNvSpPr>
              <a:spLocks noChangeArrowheads="1"/>
            </p:cNvSpPr>
            <p:nvPr/>
          </p:nvSpPr>
          <p:spPr bwMode="auto">
            <a:xfrm>
              <a:off x="960" y="1414"/>
              <a:ext cx="1280" cy="410"/>
            </a:xfrm>
            <a:prstGeom prst="rect">
              <a:avLst/>
            </a:prstGeom>
            <a:noFill/>
            <a:ln w="9525">
              <a:noFill/>
              <a:miter lim="800000"/>
            </a:ln>
            <a:effectLst/>
          </p:spPr>
          <p:txBody>
            <a:bodyPr/>
            <a:p>
              <a:pPr>
                <a:spcBef>
                  <a:spcPct val="20000"/>
                </a:spcBef>
                <a:buClr>
                  <a:schemeClr val="hlink"/>
                </a:buClr>
                <a:buSzPct val="70000"/>
                <a:buFont typeface="Wingdings" panose="05000000000000000000" pitchFamily="2" charset="2"/>
                <a:buNone/>
              </a:pPr>
              <a:r>
                <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rPr>
                <a:t>1</a:t>
              </a:r>
              <a:endParaRPr lang="en-US" altLang="zh-CN" sz="2800" dirty="0">
                <a:effectLst>
                  <a:outerShdw blurRad="38100" dist="38100" dir="2700000">
                    <a:srgbClr val="000000"/>
                  </a:outerShdw>
                </a:effectLst>
                <a:latin typeface="Garamond" panose="02020404030301010803" pitchFamily="18" charset="0"/>
                <a:ea typeface="宋体" panose="02010600030101010101" pitchFamily="2" charset="-122"/>
              </a:endParaRPr>
            </a:p>
          </p:txBody>
        </p:sp>
        <p:sp>
          <p:nvSpPr>
            <p:cNvPr id="28691" name="Rectangle 19"/>
            <p:cNvSpPr>
              <a:spLocks noChangeArrowheads="1"/>
            </p:cNvSpPr>
            <p:nvPr/>
          </p:nvSpPr>
          <p:spPr bwMode="auto">
            <a:xfrm>
              <a:off x="3520" y="1008"/>
              <a:ext cx="1280" cy="40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方案</a:t>
              </a:r>
              <a:endParaRPr kumimoji="0" lang="zh-CN" altLang="en-US"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28692" name="Rectangle 20"/>
            <p:cNvSpPr>
              <a:spLocks noChangeArrowheads="1"/>
            </p:cNvSpPr>
            <p:nvPr/>
          </p:nvSpPr>
          <p:spPr bwMode="auto">
            <a:xfrm>
              <a:off x="2240" y="1008"/>
              <a:ext cx="1280" cy="40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HIVSC</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28693" name="Rectangle 21"/>
            <p:cNvSpPr>
              <a:spLocks noChangeArrowheads="1"/>
            </p:cNvSpPr>
            <p:nvPr/>
          </p:nvSpPr>
          <p:spPr bwMode="auto">
            <a:xfrm>
              <a:off x="960" y="1008"/>
              <a:ext cx="1280" cy="406"/>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rPr>
                <a:t>EC</a:t>
              </a:r>
              <a:endParaRPr kumimoji="0" lang="en-US" altLang="zh-CN" sz="2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Garamond" panose="02020404030301010803" pitchFamily="18" charset="0"/>
                <a:ea typeface="宋体" panose="02010600030101010101" pitchFamily="2" charset="-122"/>
                <a:cs typeface="+mn-cs"/>
              </a:endParaRPr>
            </a:p>
          </p:txBody>
        </p:sp>
        <p:sp>
          <p:nvSpPr>
            <p:cNvPr id="15382" name="Line 22"/>
            <p:cNvSpPr/>
            <p:nvPr/>
          </p:nvSpPr>
          <p:spPr>
            <a:xfrm>
              <a:off x="960" y="1008"/>
              <a:ext cx="3840" cy="0"/>
            </a:xfrm>
            <a:prstGeom prst="line">
              <a:avLst/>
            </a:prstGeom>
            <a:ln w="28575" cap="sq" cmpd="sng">
              <a:solidFill>
                <a:schemeClr val="tx1"/>
              </a:solidFill>
              <a:prstDash val="solid"/>
              <a:headEnd type="none" w="med" len="med"/>
              <a:tailEnd type="none" w="med" len="med"/>
            </a:ln>
          </p:spPr>
        </p:sp>
        <p:sp>
          <p:nvSpPr>
            <p:cNvPr id="15383" name="Line 23"/>
            <p:cNvSpPr/>
            <p:nvPr/>
          </p:nvSpPr>
          <p:spPr>
            <a:xfrm>
              <a:off x="960" y="1414"/>
              <a:ext cx="3840" cy="0"/>
            </a:xfrm>
            <a:prstGeom prst="line">
              <a:avLst/>
            </a:prstGeom>
            <a:ln w="12700" cap="flat" cmpd="sng">
              <a:solidFill>
                <a:schemeClr val="tx1"/>
              </a:solidFill>
              <a:prstDash val="solid"/>
              <a:headEnd type="none" w="med" len="med"/>
              <a:tailEnd type="none" w="med" len="med"/>
            </a:ln>
          </p:spPr>
        </p:sp>
        <p:sp>
          <p:nvSpPr>
            <p:cNvPr id="15384" name="Line 24"/>
            <p:cNvSpPr/>
            <p:nvPr/>
          </p:nvSpPr>
          <p:spPr>
            <a:xfrm>
              <a:off x="960" y="1824"/>
              <a:ext cx="3840" cy="0"/>
            </a:xfrm>
            <a:prstGeom prst="line">
              <a:avLst/>
            </a:prstGeom>
            <a:ln w="12700" cap="flat" cmpd="sng">
              <a:solidFill>
                <a:schemeClr val="tx1"/>
              </a:solidFill>
              <a:prstDash val="solid"/>
              <a:headEnd type="none" w="med" len="med"/>
              <a:tailEnd type="none" w="med" len="med"/>
            </a:ln>
          </p:spPr>
        </p:sp>
        <p:sp>
          <p:nvSpPr>
            <p:cNvPr id="15385" name="Line 25"/>
            <p:cNvSpPr/>
            <p:nvPr/>
          </p:nvSpPr>
          <p:spPr>
            <a:xfrm>
              <a:off x="960" y="2230"/>
              <a:ext cx="3840" cy="0"/>
            </a:xfrm>
            <a:prstGeom prst="line">
              <a:avLst/>
            </a:prstGeom>
            <a:ln w="12700" cap="flat" cmpd="sng">
              <a:solidFill>
                <a:schemeClr val="tx1"/>
              </a:solidFill>
              <a:prstDash val="solid"/>
              <a:headEnd type="none" w="med" len="med"/>
              <a:tailEnd type="none" w="med" len="med"/>
            </a:ln>
          </p:spPr>
        </p:sp>
        <p:sp>
          <p:nvSpPr>
            <p:cNvPr id="15386" name="Line 26"/>
            <p:cNvSpPr/>
            <p:nvPr/>
          </p:nvSpPr>
          <p:spPr>
            <a:xfrm>
              <a:off x="960" y="2636"/>
              <a:ext cx="3840" cy="0"/>
            </a:xfrm>
            <a:prstGeom prst="line">
              <a:avLst/>
            </a:prstGeom>
            <a:ln w="12700" cap="flat" cmpd="sng">
              <a:solidFill>
                <a:schemeClr val="tx1"/>
              </a:solidFill>
              <a:prstDash val="solid"/>
              <a:headEnd type="none" w="med" len="med"/>
              <a:tailEnd type="none" w="med" len="med"/>
            </a:ln>
          </p:spPr>
        </p:sp>
        <p:sp>
          <p:nvSpPr>
            <p:cNvPr id="15387" name="Line 27"/>
            <p:cNvSpPr/>
            <p:nvPr/>
          </p:nvSpPr>
          <p:spPr>
            <a:xfrm>
              <a:off x="960" y="3040"/>
              <a:ext cx="3840" cy="0"/>
            </a:xfrm>
            <a:prstGeom prst="line">
              <a:avLst/>
            </a:prstGeom>
            <a:ln w="12700" cap="flat" cmpd="sng">
              <a:solidFill>
                <a:schemeClr val="tx1"/>
              </a:solidFill>
              <a:prstDash val="solid"/>
              <a:headEnd type="none" w="med" len="med"/>
              <a:tailEnd type="none" w="med" len="med"/>
            </a:ln>
          </p:spPr>
        </p:sp>
        <p:sp>
          <p:nvSpPr>
            <p:cNvPr id="15388" name="Line 28"/>
            <p:cNvSpPr/>
            <p:nvPr/>
          </p:nvSpPr>
          <p:spPr>
            <a:xfrm>
              <a:off x="960" y="3446"/>
              <a:ext cx="3840" cy="0"/>
            </a:xfrm>
            <a:prstGeom prst="line">
              <a:avLst/>
            </a:prstGeom>
            <a:ln w="28575" cap="sq" cmpd="sng">
              <a:solidFill>
                <a:schemeClr val="tx1"/>
              </a:solidFill>
              <a:prstDash val="solid"/>
              <a:headEnd type="none" w="med" len="med"/>
              <a:tailEnd type="none" w="med" len="med"/>
            </a:ln>
          </p:spPr>
        </p:sp>
        <p:sp>
          <p:nvSpPr>
            <p:cNvPr id="15389" name="Line 29"/>
            <p:cNvSpPr/>
            <p:nvPr/>
          </p:nvSpPr>
          <p:spPr>
            <a:xfrm>
              <a:off x="960" y="1008"/>
              <a:ext cx="0" cy="2438"/>
            </a:xfrm>
            <a:prstGeom prst="line">
              <a:avLst/>
            </a:prstGeom>
            <a:ln w="28575" cap="sq" cmpd="sng">
              <a:solidFill>
                <a:schemeClr val="tx1"/>
              </a:solidFill>
              <a:prstDash val="solid"/>
              <a:headEnd type="none" w="med" len="med"/>
              <a:tailEnd type="none" w="med" len="med"/>
            </a:ln>
          </p:spPr>
        </p:sp>
        <p:sp>
          <p:nvSpPr>
            <p:cNvPr id="15390" name="Line 30"/>
            <p:cNvSpPr/>
            <p:nvPr/>
          </p:nvSpPr>
          <p:spPr>
            <a:xfrm>
              <a:off x="2240" y="1008"/>
              <a:ext cx="0" cy="2438"/>
            </a:xfrm>
            <a:prstGeom prst="line">
              <a:avLst/>
            </a:prstGeom>
            <a:ln w="12700" cap="flat" cmpd="sng">
              <a:solidFill>
                <a:schemeClr val="tx1"/>
              </a:solidFill>
              <a:prstDash val="solid"/>
              <a:headEnd type="none" w="med" len="med"/>
              <a:tailEnd type="none" w="med" len="med"/>
            </a:ln>
          </p:spPr>
        </p:sp>
        <p:sp>
          <p:nvSpPr>
            <p:cNvPr id="15391" name="Line 31"/>
            <p:cNvSpPr/>
            <p:nvPr/>
          </p:nvSpPr>
          <p:spPr>
            <a:xfrm>
              <a:off x="3520" y="1008"/>
              <a:ext cx="0" cy="2438"/>
            </a:xfrm>
            <a:prstGeom prst="line">
              <a:avLst/>
            </a:prstGeom>
            <a:ln w="12700" cap="flat" cmpd="sng">
              <a:solidFill>
                <a:schemeClr val="tx1"/>
              </a:solidFill>
              <a:prstDash val="solid"/>
              <a:headEnd type="none" w="med" len="med"/>
              <a:tailEnd type="none" w="med" len="med"/>
            </a:ln>
          </p:spPr>
        </p:sp>
        <p:sp>
          <p:nvSpPr>
            <p:cNvPr id="15392" name="Line 32"/>
            <p:cNvSpPr/>
            <p:nvPr/>
          </p:nvSpPr>
          <p:spPr>
            <a:xfrm>
              <a:off x="4800" y="1008"/>
              <a:ext cx="0" cy="2438"/>
            </a:xfrm>
            <a:prstGeom prst="line">
              <a:avLst/>
            </a:prstGeom>
            <a:ln w="28575" cap="sq" cmpd="sng">
              <a:solidFill>
                <a:schemeClr val="tx1"/>
              </a:solidFill>
              <a:prstDash val="solid"/>
              <a:headEnd type="none" w="med" len="med"/>
              <a:tailEnd type="none" w="med" len="med"/>
            </a:ln>
          </p:spPr>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暴露源不明情况的处理</a:t>
            </a:r>
            <a:endPar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29699" name="Rectangle 3"/>
          <p:cNvSpPr>
            <a:spLocks noGrp="1" noChangeArrowheads="1"/>
          </p:cNvSpPr>
          <p:nvPr>
            <p:ph idx="1"/>
          </p:nvPr>
        </p:nvSpPr>
        <p:spPr/>
        <p:txBody>
          <a:bodyPr vert="horz" wrap="square" lIns="91440" tIns="45720" rIns="91440" bIns="45720" numCol="1" anchor="t" anchorCtr="0" compatLnSpc="1"/>
          <a:lstStyle/>
          <a:p>
            <a:pPr eaLnBrk="1" hangingPunct="1">
              <a:lnSpc>
                <a:spcPct val="80000"/>
              </a:lnSpc>
            </a:pPr>
            <a:r>
              <a:rPr lang="zh-CN" altLang="en-US" sz="2800" dirty="0">
                <a:effectLst>
                  <a:outerShdw blurRad="38100" dist="38100" dir="2700000">
                    <a:srgbClr val="000000"/>
                  </a:outerShdw>
                </a:effectLst>
              </a:rPr>
              <a:t>       </a:t>
            </a:r>
            <a:r>
              <a:rPr lang="zh-CN" altLang="en-US" dirty="0">
                <a:effectLst>
                  <a:outerShdw blurRad="38100" dist="38100" dir="2700000">
                    <a:srgbClr val="000000"/>
                  </a:outerShdw>
                </a:effectLst>
                <a:latin typeface="楷体_GB2312" pitchFamily="49" charset="-122"/>
                <a:ea typeface="楷体_GB2312" pitchFamily="49" charset="-122"/>
              </a:rPr>
              <a:t>如果职业暴露时暴露源的</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感染状态或暴露级别不明，暴露后预防应结合临床病历、流行病学资料、暴露的类型来分析暴露源为</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抗体阳性的可能性。如果分析表明有</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传播的可能性，但尚未对暴露源进行</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检测，那么就应该开始实施基本用药方案，等暴露源的</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检测结果明确后，如果暴露源被证实为</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阴性，应终止预防服药；如果暴露源被证实为</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阳性，应重新评估暴露的危险性并根据评估结果调整或修改预防用药方案</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4" name="Rectangle 2"/>
          <p:cNvSpPr>
            <a:spLocks noGrp="1" noRot="1" noChangeArrowheads="1"/>
          </p:cNvSpPr>
          <p:nvPr>
            <p:ph type="title"/>
          </p:nvPr>
        </p:nvSpPr>
        <p:spPr>
          <a:xfrm>
            <a:off x="457200" y="228600"/>
            <a:ext cx="8229600" cy="11430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GB"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暴露后预防咨询</a:t>
            </a:r>
            <a:endParaRPr kumimoji="0" lang="zh-CN" altLang="en-AU"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69635" name="Rectangle 3"/>
          <p:cNvSpPr>
            <a:spLocks noGrp="1" noChangeArrowheads="1"/>
          </p:cNvSpPr>
          <p:nvPr>
            <p:ph idx="1"/>
          </p:nvPr>
        </p:nvSpPr>
        <p:spPr>
          <a:xfrm>
            <a:off x="1066800" y="1600200"/>
            <a:ext cx="7467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80000"/>
              </a:lnSpc>
              <a:spcBef>
                <a:spcPct val="40000"/>
              </a:spcBef>
              <a:spcAft>
                <a:spcPct val="0"/>
              </a:spcAft>
              <a:buClr>
                <a:schemeClr val="hlink"/>
              </a:buClr>
              <a:buSzPct val="70000"/>
              <a:buFont typeface="Wingdings" panose="05000000000000000000" pitchFamily="2" charset="2"/>
              <a:buNone/>
              <a:defRPr/>
            </a:pPr>
            <a:r>
              <a:rPr kumimoji="0" lang="zh-CN" altLang="en-GB" sz="28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检测前咨询</a:t>
            </a:r>
            <a:endParaRPr kumimoji="0" lang="zh-CN" altLang="en-GB" sz="28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endParaRPr>
          </a:p>
          <a:p>
            <a:pPr marL="342900" marR="0" lvl="0" indent="-342900" algn="l" defTabSz="914400" rtl="0" eaLnBrk="1" fontAlgn="base" latinLnBrk="0" hangingPunct="1">
              <a:lnSpc>
                <a:spcPct val="80000"/>
              </a:lnSpc>
              <a:spcBef>
                <a:spcPct val="40000"/>
              </a:spcBef>
              <a:spcAft>
                <a:spcPct val="0"/>
              </a:spcAft>
              <a:buClr>
                <a:schemeClr val="hlink"/>
              </a:buClr>
              <a:buSzPct val="70000"/>
              <a:buFont typeface="Wingdings" panose="05000000000000000000" pitchFamily="2" charset="2"/>
              <a:buNone/>
              <a:defRPr/>
            </a:pPr>
            <a:r>
              <a:rPr kumimoji="0" lang="zh-CN" altLang="en-GB" sz="28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     </a:t>
            </a:r>
            <a:r>
              <a:rPr kumimoji="0" lang="zh-CN" altLang="en-GB"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危险性评估</a:t>
            </a:r>
            <a:endParaRPr kumimoji="0" lang="zh-CN" altLang="en-GB"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endParaRPr>
          </a:p>
          <a:p>
            <a:pPr marL="342900" marR="0" lvl="0" indent="-342900" algn="l" defTabSz="914400" rtl="0" eaLnBrk="1" fontAlgn="base" latinLnBrk="0" hangingPunct="1">
              <a:lnSpc>
                <a:spcPct val="80000"/>
              </a:lnSpc>
              <a:spcBef>
                <a:spcPct val="40000"/>
              </a:spcBef>
              <a:spcAft>
                <a:spcPct val="0"/>
              </a:spcAft>
              <a:buClr>
                <a:schemeClr val="hlink"/>
              </a:buClr>
              <a:buSzPct val="70000"/>
              <a:buFont typeface="Wingdings" panose="05000000000000000000" pitchFamily="2" charset="2"/>
              <a:buNone/>
              <a:defRPr/>
            </a:pPr>
            <a:r>
              <a:rPr kumimoji="0" lang="zh-CN" altLang="en-GB"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       检测的的意义 </a:t>
            </a:r>
            <a:endParaRPr kumimoji="0" lang="zh-CN" altLang="en-GB"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endParaRPr>
          </a:p>
          <a:p>
            <a:pPr marL="342900" marR="0" lvl="0" indent="-342900" algn="l" defTabSz="914400" rtl="0" eaLnBrk="1" fontAlgn="base" latinLnBrk="0" hangingPunct="1">
              <a:lnSpc>
                <a:spcPct val="80000"/>
              </a:lnSpc>
              <a:spcBef>
                <a:spcPct val="40000"/>
              </a:spcBef>
              <a:spcAft>
                <a:spcPct val="0"/>
              </a:spcAft>
              <a:buClr>
                <a:schemeClr val="hlink"/>
              </a:buClr>
              <a:buSzPct val="70000"/>
              <a:buFont typeface="Wingdings" panose="05000000000000000000" pitchFamily="2" charset="2"/>
              <a:buNone/>
              <a:defRPr/>
            </a:pPr>
            <a:r>
              <a:rPr kumimoji="0" lang="zh-CN" altLang="en-GB"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       保密           </a:t>
            </a:r>
            <a:r>
              <a:rPr kumimoji="0" lang="zh-CN" altLang="en-AU"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            </a:t>
            </a:r>
            <a:endParaRPr kumimoji="0" lang="zh-CN" altLang="en-AU"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endParaRPr>
          </a:p>
          <a:p>
            <a:pPr marL="342900" marR="0" lvl="0" indent="-342900" algn="l" defTabSz="914400" rtl="0" eaLnBrk="1" fontAlgn="base" latinLnBrk="0" hangingPunct="1">
              <a:lnSpc>
                <a:spcPct val="80000"/>
              </a:lnSpc>
              <a:spcBef>
                <a:spcPct val="40000"/>
              </a:spcBef>
              <a:spcAft>
                <a:spcPct val="0"/>
              </a:spcAft>
              <a:buClr>
                <a:schemeClr val="hlink"/>
              </a:buClr>
              <a:buSzPct val="70000"/>
              <a:buFont typeface="Wingdings" panose="05000000000000000000" pitchFamily="2" charset="2"/>
              <a:buNone/>
              <a:defRPr/>
            </a:pPr>
            <a:r>
              <a:rPr kumimoji="0" lang="zh-CN" altLang="en-AU"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检测后咨询</a:t>
            </a:r>
            <a:endParaRPr kumimoji="0" lang="zh-CN" altLang="en-AU"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endParaRPr>
          </a:p>
          <a:p>
            <a:pPr marL="342900" marR="0" lvl="0" indent="-342900" algn="l" defTabSz="914400" rtl="0" eaLnBrk="1" fontAlgn="base" latinLnBrk="0" hangingPunct="1">
              <a:lnSpc>
                <a:spcPct val="80000"/>
              </a:lnSpc>
              <a:spcBef>
                <a:spcPct val="40000"/>
              </a:spcBef>
              <a:spcAft>
                <a:spcPct val="0"/>
              </a:spcAft>
              <a:buClr>
                <a:schemeClr val="hlink"/>
              </a:buClr>
              <a:buSzPct val="70000"/>
              <a:buFont typeface="Wingdings" panose="05000000000000000000" pitchFamily="2" charset="2"/>
              <a:buNone/>
              <a:defRPr/>
            </a:pPr>
            <a:r>
              <a:rPr kumimoji="0" lang="zh-CN" altLang="en-AU"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      </a:t>
            </a:r>
            <a:r>
              <a:rPr kumimoji="0" lang="zh-CN" altLang="en-AU"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检测结果的解释</a:t>
            </a:r>
            <a:endParaRPr kumimoji="0" lang="zh-CN" altLang="en-AU"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endParaRPr>
          </a:p>
          <a:p>
            <a:pPr marL="342900" marR="0" lvl="0" indent="-342900" algn="l" defTabSz="914400" rtl="0" eaLnBrk="1" fontAlgn="base" latinLnBrk="0" hangingPunct="1">
              <a:lnSpc>
                <a:spcPct val="80000"/>
              </a:lnSpc>
              <a:spcBef>
                <a:spcPct val="40000"/>
              </a:spcBef>
              <a:spcAft>
                <a:spcPct val="0"/>
              </a:spcAft>
              <a:buClr>
                <a:schemeClr val="hlink"/>
              </a:buClr>
              <a:buSzPct val="70000"/>
              <a:buFont typeface="Wingdings" panose="05000000000000000000" pitchFamily="2" charset="2"/>
              <a:buNone/>
              <a:defRPr/>
            </a:pPr>
            <a:r>
              <a:rPr kumimoji="0" lang="zh-CN" altLang="en-AU"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        窗口期问题</a:t>
            </a:r>
            <a:endParaRPr kumimoji="0" lang="zh-CN" altLang="en-AU"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endParaRPr>
          </a:p>
          <a:p>
            <a:pPr marL="342900" marR="0" lvl="0" indent="-342900" algn="l" defTabSz="914400" rtl="0" eaLnBrk="1" fontAlgn="base" latinLnBrk="0" hangingPunct="1">
              <a:lnSpc>
                <a:spcPct val="80000"/>
              </a:lnSpc>
              <a:spcBef>
                <a:spcPct val="40000"/>
              </a:spcBef>
              <a:spcAft>
                <a:spcPct val="0"/>
              </a:spcAft>
              <a:buClr>
                <a:schemeClr val="hlink"/>
              </a:buClr>
              <a:buSzPct val="70000"/>
              <a:buFont typeface="Wingdings" panose="05000000000000000000" pitchFamily="2" charset="2"/>
              <a:buNone/>
              <a:defRPr/>
            </a:pPr>
            <a:r>
              <a:rPr kumimoji="0" lang="zh-CN" altLang="en-AU"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        抗病毒的作用及可能的副作用</a:t>
            </a:r>
            <a:endParaRPr kumimoji="0" lang="zh-CN" altLang="en-AU"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endParaRPr>
          </a:p>
          <a:p>
            <a:pPr marL="342900" marR="0" lvl="0" indent="-342900" algn="l" defTabSz="914400" rtl="0" eaLnBrk="1" fontAlgn="base" latinLnBrk="0" hangingPunct="1">
              <a:lnSpc>
                <a:spcPct val="80000"/>
              </a:lnSpc>
              <a:spcBef>
                <a:spcPct val="40000"/>
              </a:spcBef>
              <a:spcAft>
                <a:spcPct val="0"/>
              </a:spcAft>
              <a:buClr>
                <a:schemeClr val="hlink"/>
              </a:buClr>
              <a:buSzPct val="70000"/>
              <a:buFont typeface="Wingdings" panose="05000000000000000000" pitchFamily="2" charset="2"/>
              <a:buNone/>
              <a:defRPr/>
            </a:pPr>
            <a:r>
              <a:rPr kumimoji="0" lang="zh-CN" altLang="en-AU"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        孕产妇的咨询</a:t>
            </a:r>
            <a:endParaRPr kumimoji="0" lang="zh-CN" altLang="en-AU"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endParaRPr>
          </a:p>
          <a:p>
            <a:pPr marL="342900" marR="0" lvl="0" indent="-342900" algn="l" defTabSz="914400" rtl="0" eaLnBrk="1" fontAlgn="base" latinLnBrk="0" hangingPunct="1">
              <a:lnSpc>
                <a:spcPct val="80000"/>
              </a:lnSpc>
              <a:spcBef>
                <a:spcPct val="40000"/>
              </a:spcBef>
              <a:spcAft>
                <a:spcPct val="0"/>
              </a:spcAft>
              <a:buClr>
                <a:schemeClr val="hlink"/>
              </a:buClr>
              <a:buSzPct val="70000"/>
              <a:buFont typeface="Wingdings" panose="05000000000000000000" pitchFamily="2" charset="2"/>
              <a:buNone/>
              <a:defRPr/>
            </a:pPr>
            <a:r>
              <a:rPr kumimoji="0" lang="zh-CN" altLang="en-AU"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rPr>
              <a:t>随访</a:t>
            </a:r>
            <a:endParaRPr kumimoji="0" lang="zh-CN" altLang="en-AU"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     暴露后的监测</a:t>
            </a:r>
            <a:endParaRPr kumimoji="0" lang="zh-CN" altLang="en-US" sz="48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j-lt"/>
              <a:ea typeface="+mj-ea"/>
              <a:cs typeface="+mj-cs"/>
            </a:endParaRPr>
          </a:p>
        </p:txBody>
      </p:sp>
      <p:sp>
        <p:nvSpPr>
          <p:cNvPr id="30723" name="Rectangle 3"/>
          <p:cNvSpPr>
            <a:spLocks noGrp="1" noChangeArrowheads="1"/>
          </p:cNvSpPr>
          <p:nvPr>
            <p:ph idx="1"/>
          </p:nvPr>
        </p:nvSpPr>
        <p:spPr/>
        <p:txBody>
          <a:bodyPr vert="horz" wrap="square" lIns="91440" tIns="45720" rIns="91440" bIns="45720" numCol="1" anchor="t" anchorCtr="0" compatLnSpc="1"/>
          <a:lstStyle/>
          <a:p>
            <a:pPr algn="just" eaLnBrk="1" hangingPunct="1">
              <a:lnSpc>
                <a:spcPct val="90000"/>
              </a:lnSpc>
            </a:pPr>
            <a:endParaRPr lang="en-US" altLang="zh-CN" dirty="0">
              <a:effectLst>
                <a:outerShdw blurRad="38100" dist="38100" dir="2700000">
                  <a:srgbClr val="000000"/>
                </a:outerShdw>
              </a:effectLst>
            </a:endParaRPr>
          </a:p>
          <a:p>
            <a:pPr algn="just" eaLnBrk="1" hangingPunct="1">
              <a:lnSpc>
                <a:spcPct val="90000"/>
              </a:lnSpc>
            </a:pPr>
            <a:r>
              <a:rPr lang="en-US" altLang="zh-CN" dirty="0">
                <a:effectLst>
                  <a:outerShdw blurRad="38100" dist="38100" dir="2700000">
                    <a:srgbClr val="000000"/>
                  </a:outerShdw>
                </a:effectLst>
              </a:rPr>
              <a:t>     </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职业暴露发生后，应立即抽取被暴露者的血样作</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抗体本底检测，以排除是否有既往</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感染；如检测结果阴性，不论经过危险性评估后是否选择暴露后预防用药，均应在事故发生后</a:t>
            </a:r>
            <a:r>
              <a:rPr lang="zh-CN" altLang="en-US" b="1" u="sng" dirty="0">
                <a:effectLst>
                  <a:outerShdw blurRad="38100" dist="38100" dir="2700000">
                    <a:srgbClr val="000000"/>
                  </a:outerShdw>
                </a:effectLst>
                <a:latin typeface="楷体_GB2312" pitchFamily="49" charset="-122"/>
                <a:ea typeface="楷体_GB2312" pitchFamily="49" charset="-122"/>
              </a:rPr>
              <a:t>第</a:t>
            </a:r>
            <a:r>
              <a:rPr lang="en-US" altLang="zh-CN" b="1" u="sng" dirty="0">
                <a:effectLst>
                  <a:outerShdw blurRad="38100" dist="38100" dir="2700000">
                    <a:srgbClr val="000000"/>
                  </a:outerShdw>
                </a:effectLst>
                <a:latin typeface="楷体_GB2312" pitchFamily="49" charset="-122"/>
                <a:ea typeface="楷体_GB2312" pitchFamily="49" charset="-122"/>
              </a:rPr>
              <a:t>4</a:t>
            </a:r>
            <a:r>
              <a:rPr lang="zh-CN" altLang="en-US" b="1" u="sng" dirty="0">
                <a:effectLst>
                  <a:outerShdw blurRad="38100" dist="38100" dir="2700000">
                    <a:srgbClr val="000000"/>
                  </a:outerShdw>
                </a:effectLst>
                <a:latin typeface="楷体_GB2312" pitchFamily="49" charset="-122"/>
                <a:ea typeface="楷体_GB2312" pitchFamily="49" charset="-122"/>
              </a:rPr>
              <a:t>周、</a:t>
            </a:r>
            <a:r>
              <a:rPr lang="en-US" altLang="zh-CN" b="1" u="sng" dirty="0">
                <a:effectLst>
                  <a:outerShdw blurRad="38100" dist="38100" dir="2700000">
                    <a:srgbClr val="000000"/>
                  </a:outerShdw>
                </a:effectLst>
                <a:latin typeface="楷体_GB2312" pitchFamily="49" charset="-122"/>
                <a:ea typeface="楷体_GB2312" pitchFamily="49" charset="-122"/>
              </a:rPr>
              <a:t>8</a:t>
            </a:r>
            <a:r>
              <a:rPr lang="zh-CN" altLang="en-US" b="1" u="sng" dirty="0">
                <a:effectLst>
                  <a:outerShdw blurRad="38100" dist="38100" dir="2700000">
                    <a:srgbClr val="000000"/>
                  </a:outerShdw>
                </a:effectLst>
                <a:latin typeface="楷体_GB2312" pitchFamily="49" charset="-122"/>
                <a:ea typeface="楷体_GB2312" pitchFamily="49" charset="-122"/>
              </a:rPr>
              <a:t>周、</a:t>
            </a:r>
            <a:r>
              <a:rPr lang="en-US" altLang="zh-CN" b="1" u="sng" dirty="0">
                <a:effectLst>
                  <a:outerShdw blurRad="38100" dist="38100" dir="2700000">
                    <a:srgbClr val="000000"/>
                  </a:outerShdw>
                </a:effectLst>
                <a:latin typeface="楷体_GB2312" pitchFamily="49" charset="-122"/>
                <a:ea typeface="楷体_GB2312" pitchFamily="49" charset="-122"/>
              </a:rPr>
              <a:t>12</a:t>
            </a:r>
            <a:r>
              <a:rPr lang="zh-CN" altLang="en-US" b="1" u="sng" dirty="0">
                <a:effectLst>
                  <a:outerShdw blurRad="38100" dist="38100" dir="2700000">
                    <a:srgbClr val="000000"/>
                  </a:outerShdw>
                </a:effectLst>
                <a:latin typeface="楷体_GB2312" pitchFamily="49" charset="-122"/>
                <a:ea typeface="楷体_GB2312" pitchFamily="49" charset="-122"/>
              </a:rPr>
              <a:t>周和</a:t>
            </a:r>
            <a:r>
              <a:rPr lang="en-US" altLang="zh-CN" b="1" u="sng" dirty="0">
                <a:effectLst>
                  <a:outerShdw blurRad="38100" dist="38100" dir="2700000">
                    <a:srgbClr val="000000"/>
                  </a:outerShdw>
                </a:effectLst>
                <a:latin typeface="楷体_GB2312" pitchFamily="49" charset="-122"/>
                <a:ea typeface="楷体_GB2312" pitchFamily="49" charset="-122"/>
              </a:rPr>
              <a:t>6</a:t>
            </a:r>
            <a:r>
              <a:rPr lang="zh-CN" altLang="en-US" b="1" u="sng" dirty="0">
                <a:effectLst>
                  <a:outerShdw blurRad="38100" dist="38100" dir="2700000">
                    <a:srgbClr val="000000"/>
                  </a:outerShdw>
                </a:effectLst>
                <a:latin typeface="楷体_GB2312" pitchFamily="49" charset="-122"/>
                <a:ea typeface="楷体_GB2312" pitchFamily="49" charset="-122"/>
              </a:rPr>
              <a:t>个月</a:t>
            </a:r>
            <a:r>
              <a:rPr lang="zh-CN" altLang="en-US" dirty="0">
                <a:effectLst>
                  <a:outerShdw blurRad="38100" dist="38100" dir="2700000">
                    <a:srgbClr val="000000"/>
                  </a:outerShdw>
                </a:effectLst>
                <a:latin typeface="楷体_GB2312" pitchFamily="49" charset="-122"/>
                <a:ea typeface="楷体_GB2312" pitchFamily="49" charset="-122"/>
              </a:rPr>
              <a:t>时分别抽取血样检测</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抗体，以明确是否发生</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感染。有条件情况下，可以采用核酸分析和病毒培养等进行早期诊断 </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暴露后的随访</a:t>
            </a:r>
            <a:endPar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1747" name="Rectangle 3"/>
          <p:cNvSpPr>
            <a:spLocks noGrp="1" noChangeArrowheads="1"/>
          </p:cNvSpPr>
          <p:nvPr>
            <p:ph idx="1"/>
          </p:nvPr>
        </p:nvSpPr>
        <p:spPr/>
        <p:txBody>
          <a:bodyPr vert="horz" wrap="square" lIns="91440" tIns="45720" rIns="91440" bIns="45720" numCol="1" anchor="t" anchorCtr="0" compatLnSpc="1"/>
          <a:lstStyle/>
          <a:p>
            <a:pPr eaLnBrk="1" hangingPunct="1">
              <a:lnSpc>
                <a:spcPct val="105000"/>
              </a:lnSpc>
            </a:pPr>
            <a:r>
              <a:rPr lang="zh-CN" altLang="en-US" sz="2000" dirty="0">
                <a:effectLst>
                  <a:outerShdw blurRad="38100" dist="38100" dir="2700000">
                    <a:srgbClr val="000000"/>
                  </a:outerShdw>
                </a:effectLst>
              </a:rPr>
              <a:t>     </a:t>
            </a:r>
            <a:r>
              <a:rPr lang="zh-CN" altLang="en-US" sz="2400" b="1" dirty="0">
                <a:effectLst>
                  <a:outerShdw blurRad="38100" dist="38100" dir="2700000">
                    <a:srgbClr val="000000"/>
                  </a:outerShdw>
                </a:effectLst>
                <a:latin typeface="楷体_GB2312" pitchFamily="49" charset="-122"/>
                <a:ea typeface="楷体_GB2312" pitchFamily="49" charset="-122"/>
              </a:rPr>
              <a:t>除监测</a:t>
            </a:r>
            <a:r>
              <a:rPr lang="en-US" altLang="zh-CN" sz="2400" b="1" dirty="0">
                <a:effectLst>
                  <a:outerShdw blurRad="38100" dist="38100" dir="2700000">
                    <a:srgbClr val="000000"/>
                  </a:outerShdw>
                </a:effectLst>
                <a:latin typeface="楷体_GB2312" pitchFamily="49" charset="-122"/>
                <a:ea typeface="楷体_GB2312" pitchFamily="49" charset="-122"/>
              </a:rPr>
              <a:t>HIV</a:t>
            </a:r>
            <a:r>
              <a:rPr lang="zh-CN" altLang="en-US" sz="2400" b="1" dirty="0">
                <a:effectLst>
                  <a:outerShdw blurRad="38100" dist="38100" dir="2700000">
                    <a:srgbClr val="000000"/>
                  </a:outerShdw>
                </a:effectLst>
                <a:latin typeface="楷体_GB2312" pitchFamily="49" charset="-122"/>
                <a:ea typeface="楷体_GB2312" pitchFamily="49" charset="-122"/>
              </a:rPr>
              <a:t>外，为及时了解职业暴露者的健康状况，尽早采取相应的治疗措施，降低</a:t>
            </a:r>
            <a:r>
              <a:rPr lang="en-US" altLang="zh-CN" sz="2400" b="1" dirty="0">
                <a:effectLst>
                  <a:outerShdw blurRad="38100" dist="38100" dir="2700000">
                    <a:srgbClr val="000000"/>
                  </a:outerShdw>
                </a:effectLst>
                <a:latin typeface="楷体_GB2312" pitchFamily="49" charset="-122"/>
                <a:ea typeface="楷体_GB2312" pitchFamily="49" charset="-122"/>
              </a:rPr>
              <a:t>HIV</a:t>
            </a:r>
            <a:r>
              <a:rPr lang="zh-CN" altLang="en-US" sz="2400" b="1" dirty="0">
                <a:effectLst>
                  <a:outerShdw blurRad="38100" dist="38100" dir="2700000">
                    <a:srgbClr val="000000"/>
                  </a:outerShdw>
                </a:effectLst>
                <a:latin typeface="楷体_GB2312" pitchFamily="49" charset="-122"/>
                <a:ea typeface="楷体_GB2312" pitchFamily="49" charset="-122"/>
              </a:rPr>
              <a:t>职业暴露的危害，还应对暴露者的身体情况进行观察和记录。如通过观察暴露者是否有</a:t>
            </a:r>
            <a:r>
              <a:rPr lang="en-US" altLang="zh-CN" sz="2400" b="1" dirty="0">
                <a:effectLst>
                  <a:outerShdw blurRad="38100" dist="38100" dir="2700000">
                    <a:srgbClr val="000000"/>
                  </a:outerShdw>
                </a:effectLst>
                <a:latin typeface="楷体_GB2312" pitchFamily="49" charset="-122"/>
                <a:ea typeface="楷体_GB2312" pitchFamily="49" charset="-122"/>
              </a:rPr>
              <a:t>HIV</a:t>
            </a:r>
            <a:r>
              <a:rPr lang="zh-CN" altLang="en-US" sz="2400" b="1" dirty="0">
                <a:effectLst>
                  <a:outerShdw blurRad="38100" dist="38100" dir="2700000">
                    <a:srgbClr val="000000"/>
                  </a:outerShdw>
                </a:effectLst>
                <a:latin typeface="楷体_GB2312" pitchFamily="49" charset="-122"/>
                <a:ea typeface="楷体_GB2312" pitchFamily="49" charset="-122"/>
              </a:rPr>
              <a:t>感染的急性期临床症状，可以更正确地估计感染的可能性，及时调整处理措施或用药方案；另外，通过随访还可了解暴露后是否存在除</a:t>
            </a:r>
            <a:r>
              <a:rPr lang="en-US" altLang="zh-CN" sz="2400" b="1" dirty="0">
                <a:effectLst>
                  <a:outerShdw blurRad="38100" dist="38100" dir="2700000">
                    <a:srgbClr val="000000"/>
                  </a:outerShdw>
                </a:effectLst>
                <a:latin typeface="楷体_GB2312" pitchFamily="49" charset="-122"/>
                <a:ea typeface="楷体_GB2312" pitchFamily="49" charset="-122"/>
              </a:rPr>
              <a:t>HIV</a:t>
            </a:r>
            <a:r>
              <a:rPr lang="zh-CN" altLang="en-US" sz="2400" b="1" dirty="0">
                <a:effectLst>
                  <a:outerShdw blurRad="38100" dist="38100" dir="2700000">
                    <a:srgbClr val="000000"/>
                  </a:outerShdw>
                </a:effectLst>
                <a:latin typeface="楷体_GB2312" pitchFamily="49" charset="-122"/>
                <a:ea typeface="楷体_GB2312" pitchFamily="49" charset="-122"/>
              </a:rPr>
              <a:t>感染以外的其他危险，如外伤、感染引起的败血症等，给予相应的治疗。</a:t>
            </a:r>
            <a:endParaRPr lang="zh-CN" altLang="en-US" sz="2400" b="1" dirty="0">
              <a:effectLst>
                <a:outerShdw blurRad="38100" dist="38100" dir="2700000">
                  <a:srgbClr val="000000"/>
                </a:outerShdw>
              </a:effectLst>
              <a:latin typeface="楷体_GB2312" pitchFamily="49" charset="-122"/>
              <a:ea typeface="楷体_GB2312" pitchFamily="49" charset="-122"/>
            </a:endParaRPr>
          </a:p>
          <a:p>
            <a:pPr eaLnBrk="1" hangingPunct="1">
              <a:lnSpc>
                <a:spcPct val="105000"/>
              </a:lnSpc>
            </a:pPr>
            <a:r>
              <a:rPr lang="zh-CN" altLang="en-US" sz="2400" b="1" dirty="0">
                <a:effectLst>
                  <a:outerShdw blurRad="38100" dist="38100" dir="2700000">
                    <a:srgbClr val="000000"/>
                  </a:outerShdw>
                </a:effectLst>
                <a:latin typeface="楷体_GB2312" pitchFamily="49" charset="-122"/>
                <a:ea typeface="楷体_GB2312" pitchFamily="49" charset="-122"/>
              </a:rPr>
              <a:t>  随访对于选择了</a:t>
            </a:r>
            <a:r>
              <a:rPr lang="en-US" altLang="zh-CN" sz="2400" b="1" dirty="0">
                <a:effectLst>
                  <a:outerShdw blurRad="38100" dist="38100" dir="2700000">
                    <a:srgbClr val="000000"/>
                  </a:outerShdw>
                </a:effectLst>
                <a:latin typeface="楷体_GB2312" pitchFamily="49" charset="-122"/>
                <a:ea typeface="楷体_GB2312" pitchFamily="49" charset="-122"/>
              </a:rPr>
              <a:t>HIV</a:t>
            </a:r>
            <a:r>
              <a:rPr lang="zh-CN" altLang="en-US" sz="2400" b="1" dirty="0">
                <a:effectLst>
                  <a:outerShdw blurRad="38100" dist="38100" dir="2700000">
                    <a:srgbClr val="000000"/>
                  </a:outerShdw>
                </a:effectLst>
                <a:latin typeface="楷体_GB2312" pitchFamily="49" charset="-122"/>
                <a:ea typeface="楷体_GB2312" pitchFamily="49" charset="-122"/>
              </a:rPr>
              <a:t>暴露后预防用药的人员还可以了解药物的副作用发生情况及身体对药物的耐受情况，给予及时处理。 </a:t>
            </a:r>
            <a:endParaRPr lang="zh-CN" altLang="en-US" sz="2400" b="1"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随 访</a:t>
            </a:r>
            <a:endPar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2771" name="Rectangle 3"/>
          <p:cNvSpPr>
            <a:spLocks noGrp="1" noChangeArrowheads="1"/>
          </p:cNvSpPr>
          <p:nvPr>
            <p:ph idx="1"/>
          </p:nvPr>
        </p:nvSpPr>
        <p:spPr/>
        <p:txBody>
          <a:bodyPr vert="horz" wrap="square" lIns="91440" tIns="45720" rIns="91440" bIns="45720" numCol="1" anchor="t" anchorCtr="0" compatLnSpc="1"/>
          <a:lstStyle/>
          <a:p>
            <a:pPr eaLnBrk="1" hangingPunct="1">
              <a:lnSpc>
                <a:spcPct val="90000"/>
              </a:lnSpc>
              <a:buNone/>
            </a:pPr>
            <a:r>
              <a:rPr lang="zh-CN" altLang="en-US" sz="2800" dirty="0">
                <a:effectLst>
                  <a:outerShdw blurRad="38100" dist="38100" dir="2700000">
                    <a:srgbClr val="000000"/>
                  </a:outerShdw>
                </a:effectLst>
              </a:rPr>
              <a:t>    </a:t>
            </a:r>
            <a:endParaRPr lang="zh-CN" altLang="en-US" sz="2800" dirty="0">
              <a:effectLst>
                <a:outerShdw blurRad="38100" dist="38100" dir="2700000">
                  <a:srgbClr val="000000"/>
                </a:outerShdw>
              </a:effectLst>
            </a:endParaRPr>
          </a:p>
          <a:p>
            <a:pPr eaLnBrk="1" hangingPunct="1">
              <a:lnSpc>
                <a:spcPct val="90000"/>
              </a:lnSpc>
            </a:pPr>
            <a:r>
              <a:rPr lang="zh-CN" altLang="en-US" sz="2800" dirty="0">
                <a:effectLst>
                  <a:outerShdw blurRad="38100" dist="38100" dir="2700000">
                    <a:srgbClr val="000000"/>
                  </a:outerShdw>
                </a:effectLst>
              </a:rPr>
              <a:t>     </a:t>
            </a:r>
            <a:r>
              <a:rPr lang="zh-CN" altLang="en-US" sz="2800" dirty="0">
                <a:effectLst>
                  <a:outerShdw blurRad="38100" dist="38100" dir="2700000">
                    <a:srgbClr val="000000"/>
                  </a:outerShdw>
                </a:effectLst>
                <a:latin typeface="楷体_GB2312" pitchFamily="49" charset="-122"/>
                <a:ea typeface="楷体_GB2312" pitchFamily="49" charset="-122"/>
              </a:rPr>
              <a:t>在尚未证实该职业暴露没有导致被暴露者感染</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的情况下，也就是从暴露发生起</a:t>
            </a:r>
            <a:r>
              <a:rPr lang="en-US" altLang="zh-CN" sz="2800" dirty="0">
                <a:effectLst>
                  <a:outerShdw blurRad="38100" dist="38100" dir="2700000">
                    <a:srgbClr val="000000"/>
                  </a:outerShdw>
                </a:effectLst>
                <a:latin typeface="楷体_GB2312" pitchFamily="49" charset="-122"/>
                <a:ea typeface="楷体_GB2312" pitchFamily="49" charset="-122"/>
              </a:rPr>
              <a:t>1</a:t>
            </a:r>
            <a:r>
              <a:rPr lang="zh-CN" altLang="en-US" sz="2800" dirty="0">
                <a:effectLst>
                  <a:outerShdw blurRad="38100" dist="38100" dir="2700000">
                    <a:srgbClr val="000000"/>
                  </a:outerShdw>
                </a:effectLst>
                <a:latin typeface="楷体_GB2312" pitchFamily="49" charset="-122"/>
                <a:ea typeface="楷体_GB2312" pitchFamily="49" charset="-122"/>
              </a:rPr>
              <a:t>年的时间内，应将被暴露者视为可能的</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传染源加以预防。具体措施主要包括：</a:t>
            </a:r>
            <a:endParaRPr lang="zh-CN" altLang="en-US" sz="2800" dirty="0">
              <a:effectLst>
                <a:outerShdw blurRad="38100" dist="38100" dir="2700000">
                  <a:srgbClr val="000000"/>
                </a:outerShdw>
              </a:effectLst>
              <a:latin typeface="楷体_GB2312" pitchFamily="49" charset="-122"/>
              <a:ea typeface="楷体_GB2312" pitchFamily="49" charset="-122"/>
            </a:endParaRPr>
          </a:p>
          <a:p>
            <a:pPr eaLnBrk="1" hangingPunct="1">
              <a:lnSpc>
                <a:spcPct val="90000"/>
              </a:lnSpc>
            </a:pPr>
            <a:r>
              <a:rPr lang="zh-CN" altLang="en-US" sz="2800" dirty="0">
                <a:effectLst>
                  <a:outerShdw blurRad="38100" dist="38100" dir="2700000">
                    <a:srgbClr val="000000"/>
                  </a:outerShdw>
                </a:effectLst>
                <a:latin typeface="楷体_GB2312" pitchFamily="49" charset="-122"/>
                <a:ea typeface="楷体_GB2312" pitchFamily="49" charset="-122"/>
              </a:rPr>
              <a:t>     生活中，被暴露者应在每次性交时使用安全套；育龄妇女暂缓怀孕；孕妇要根据危险性评估的结果权衡利弊，决定是否终止妊娠；哺乳期女性应中断母乳喂养改用人工喂养。在生活中避免与他人有血液或感染性体液的接触或交换等。</a:t>
            </a:r>
            <a:endParaRPr lang="zh-CN" altLang="en-US" sz="2800"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41908"/>
        </a:solidFill>
        <a:effectLst/>
      </p:bgPr>
    </p:bg>
    <p:spTree>
      <p:nvGrpSpPr>
        <p:cNvPr id="1" name=""/>
        <p:cNvGrpSpPr/>
        <p:nvPr/>
      </p:nvGrpSpPr>
      <p:grpSpPr/>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暴露后的药物预防</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379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机理</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时间</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方案</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疗程</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效果</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失败的原因</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特殊情况的处理</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药物的毒副作用</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6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机理</a:t>
            </a:r>
            <a:endParaRPr kumimoji="0" lang="zh-CN" altLang="en-US" sz="6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4819" name="Rectangle 3"/>
          <p:cNvSpPr>
            <a:spLocks noGrp="1" noChangeArrowheads="1"/>
          </p:cNvSpPr>
          <p:nvPr>
            <p:ph idx="1"/>
          </p:nvPr>
        </p:nvSpPr>
        <p:spPr/>
        <p:txBody>
          <a:bodyPr vert="horz" wrap="square" lIns="91440" tIns="45720" rIns="91440" bIns="45720" numCol="1" anchor="t" anchorCtr="0" compatLnSpc="1"/>
          <a:lstStyle/>
          <a:p>
            <a:pPr eaLnBrk="1" hangingPunct="1">
              <a:lnSpc>
                <a:spcPct val="105000"/>
              </a:lnSpc>
              <a:buNone/>
            </a:pPr>
            <a:r>
              <a:rPr lang="zh-CN" altLang="en-US" sz="2800" dirty="0">
                <a:effectLst>
                  <a:outerShdw blurRad="38100" dist="38100" dir="2700000">
                    <a:srgbClr val="000000"/>
                  </a:outerShdw>
                </a:effectLst>
              </a:rPr>
              <a:t>             </a:t>
            </a:r>
            <a:r>
              <a:rPr lang="zh-CN" altLang="en-US" sz="2800" dirty="0">
                <a:effectLst>
                  <a:outerShdw blurRad="38100" dist="38100" dir="2700000">
                    <a:srgbClr val="000000"/>
                  </a:outerShdw>
                </a:effectLst>
                <a:latin typeface="楷体_GB2312" pitchFamily="49" charset="-122"/>
                <a:ea typeface="楷体_GB2312" pitchFamily="49" charset="-122"/>
              </a:rPr>
              <a:t>急性</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感染的一些资料已经显示，</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从局部到全身的感染需要一段时间，在此期内使用抗逆转录病毒药物可阻止病毒的复制。在一个用猴免疫缺陷病毒（</a:t>
            </a:r>
            <a:r>
              <a:rPr lang="en-US" altLang="zh-CN" sz="2800" dirty="0">
                <a:effectLst>
                  <a:outerShdw blurRad="38100" dist="38100" dir="2700000">
                    <a:srgbClr val="000000"/>
                  </a:outerShdw>
                </a:effectLst>
                <a:latin typeface="楷体_GB2312" pitchFamily="49" charset="-122"/>
                <a:ea typeface="楷体_GB2312" pitchFamily="49" charset="-122"/>
              </a:rPr>
              <a:t>SIV</a:t>
            </a:r>
            <a:r>
              <a:rPr lang="zh-CN" altLang="en-US" sz="2800" dirty="0">
                <a:effectLst>
                  <a:outerShdw blurRad="38100" dist="38100" dir="2700000">
                    <a:srgbClr val="000000"/>
                  </a:outerShdw>
                </a:effectLst>
                <a:latin typeface="楷体_GB2312" pitchFamily="49" charset="-122"/>
                <a:ea typeface="楷体_GB2312" pitchFamily="49" charset="-122"/>
              </a:rPr>
              <a:t>）感染的模型中发现，在黏膜暴露于游离的病毒后</a:t>
            </a:r>
            <a:r>
              <a:rPr lang="en-US" altLang="zh-CN" sz="2800" dirty="0">
                <a:solidFill>
                  <a:schemeClr val="hlink"/>
                </a:solidFill>
                <a:effectLst>
                  <a:outerShdw blurRad="38100" dist="38100" dir="2700000">
                    <a:srgbClr val="000000"/>
                  </a:outerShdw>
                </a:effectLst>
                <a:latin typeface="楷体_GB2312" pitchFamily="49" charset="-122"/>
                <a:ea typeface="楷体_GB2312" pitchFamily="49" charset="-122"/>
              </a:rPr>
              <a:t>24</a:t>
            </a:r>
            <a:r>
              <a:rPr lang="zh-CN" altLang="en-US" sz="2800" dirty="0">
                <a:solidFill>
                  <a:schemeClr val="hlink"/>
                </a:solidFill>
                <a:effectLst>
                  <a:outerShdw blurRad="38100" dist="38100" dir="2700000">
                    <a:srgbClr val="000000"/>
                  </a:outerShdw>
                </a:effectLst>
                <a:latin typeface="楷体_GB2312" pitchFamily="49" charset="-122"/>
                <a:ea typeface="楷体_GB2312" pitchFamily="49" charset="-122"/>
              </a:rPr>
              <a:t>小时</a:t>
            </a:r>
            <a:r>
              <a:rPr lang="zh-CN" altLang="en-US" sz="2800" dirty="0">
                <a:effectLst>
                  <a:outerShdw blurRad="38100" dist="38100" dir="2700000">
                    <a:srgbClr val="000000"/>
                  </a:outerShdw>
                </a:effectLst>
                <a:latin typeface="楷体_GB2312" pitchFamily="49" charset="-122"/>
                <a:ea typeface="楷体_GB2312" pitchFamily="49" charset="-122"/>
              </a:rPr>
              <a:t>内，</a:t>
            </a:r>
            <a:r>
              <a:rPr lang="en-US" altLang="zh-CN" sz="2800" dirty="0">
                <a:effectLst>
                  <a:outerShdw blurRad="38100" dist="38100" dir="2700000">
                    <a:srgbClr val="000000"/>
                  </a:outerShdw>
                </a:effectLst>
                <a:latin typeface="楷体_GB2312" pitchFamily="49" charset="-122"/>
                <a:ea typeface="楷体_GB2312" pitchFamily="49" charset="-122"/>
              </a:rPr>
              <a:t>SIV</a:t>
            </a:r>
            <a:r>
              <a:rPr lang="zh-CN" altLang="en-US" sz="2800" dirty="0">
                <a:effectLst>
                  <a:outerShdw blurRad="38100" dist="38100" dir="2700000">
                    <a:srgbClr val="000000"/>
                  </a:outerShdw>
                </a:effectLst>
                <a:latin typeface="楷体_GB2312" pitchFamily="49" charset="-122"/>
                <a:ea typeface="楷体_GB2312" pitchFamily="49" charset="-122"/>
              </a:rPr>
              <a:t>只感染注射局部的树突状细胞，而在</a:t>
            </a:r>
            <a:r>
              <a:rPr lang="en-US" altLang="zh-CN" sz="2800" dirty="0">
                <a:solidFill>
                  <a:schemeClr val="hlink"/>
                </a:solidFill>
                <a:effectLst>
                  <a:outerShdw blurRad="38100" dist="38100" dir="2700000">
                    <a:srgbClr val="000000"/>
                  </a:outerShdw>
                </a:effectLst>
                <a:latin typeface="楷体_GB2312" pitchFamily="49" charset="-122"/>
                <a:ea typeface="楷体_GB2312" pitchFamily="49" charset="-122"/>
              </a:rPr>
              <a:t>24</a:t>
            </a:r>
            <a:r>
              <a:rPr lang="zh-CN" altLang="en-US" sz="2800" dirty="0">
                <a:solidFill>
                  <a:schemeClr val="hlink"/>
                </a:solidFill>
                <a:effectLst>
                  <a:outerShdw blurRad="38100" dist="38100" dir="2700000">
                    <a:srgbClr val="000000"/>
                  </a:outerShdw>
                </a:effectLst>
                <a:latin typeface="楷体_GB2312" pitchFamily="49" charset="-122"/>
                <a:ea typeface="楷体_GB2312" pitchFamily="49" charset="-122"/>
              </a:rPr>
              <a:t>～</a:t>
            </a:r>
            <a:r>
              <a:rPr lang="en-US" altLang="zh-CN" sz="2800" dirty="0">
                <a:solidFill>
                  <a:schemeClr val="hlink"/>
                </a:solidFill>
                <a:effectLst>
                  <a:outerShdw blurRad="38100" dist="38100" dir="2700000">
                    <a:srgbClr val="000000"/>
                  </a:outerShdw>
                </a:effectLst>
                <a:latin typeface="楷体_GB2312" pitchFamily="49" charset="-122"/>
                <a:ea typeface="楷体_GB2312" pitchFamily="49" charset="-122"/>
              </a:rPr>
              <a:t>48</a:t>
            </a:r>
            <a:r>
              <a:rPr lang="zh-CN" altLang="en-US" sz="2800" dirty="0">
                <a:solidFill>
                  <a:schemeClr val="hlink"/>
                </a:solidFill>
                <a:effectLst>
                  <a:outerShdw blurRad="38100" dist="38100" dir="2700000">
                    <a:srgbClr val="000000"/>
                  </a:outerShdw>
                </a:effectLst>
                <a:latin typeface="楷体_GB2312" pitchFamily="49" charset="-122"/>
                <a:ea typeface="楷体_GB2312" pitchFamily="49" charset="-122"/>
              </a:rPr>
              <a:t>小时</a:t>
            </a:r>
            <a:r>
              <a:rPr lang="zh-CN" altLang="en-US" sz="2800" dirty="0">
                <a:effectLst>
                  <a:outerShdw blurRad="38100" dist="38100" dir="2700000">
                    <a:srgbClr val="000000"/>
                  </a:outerShdw>
                </a:effectLst>
                <a:latin typeface="楷体_GB2312" pitchFamily="49" charset="-122"/>
                <a:ea typeface="楷体_GB2312" pitchFamily="49" charset="-122"/>
              </a:rPr>
              <a:t>后，这些感染的细胞转移到局部的淋巴结，在</a:t>
            </a:r>
            <a:r>
              <a:rPr lang="en-US" altLang="zh-CN" sz="2800" dirty="0">
                <a:solidFill>
                  <a:schemeClr val="hlink"/>
                </a:solidFill>
                <a:effectLst>
                  <a:outerShdw blurRad="38100" dist="38100" dir="2700000">
                    <a:srgbClr val="000000"/>
                  </a:outerShdw>
                </a:effectLst>
                <a:latin typeface="楷体_GB2312" pitchFamily="49" charset="-122"/>
                <a:ea typeface="楷体_GB2312" pitchFamily="49" charset="-122"/>
              </a:rPr>
              <a:t>5</a:t>
            </a:r>
            <a:r>
              <a:rPr lang="zh-CN" altLang="en-US" sz="2800" dirty="0">
                <a:solidFill>
                  <a:schemeClr val="hlink"/>
                </a:solidFill>
                <a:effectLst>
                  <a:outerShdw blurRad="38100" dist="38100" dir="2700000">
                    <a:srgbClr val="000000"/>
                  </a:outerShdw>
                </a:effectLst>
                <a:latin typeface="楷体_GB2312" pitchFamily="49" charset="-122"/>
                <a:ea typeface="楷体_GB2312" pitchFamily="49" charset="-122"/>
              </a:rPr>
              <a:t>天</a:t>
            </a:r>
            <a:r>
              <a:rPr lang="zh-CN" altLang="en-US" sz="2800" dirty="0">
                <a:effectLst>
                  <a:outerShdw blurRad="38100" dist="38100" dir="2700000">
                    <a:srgbClr val="000000"/>
                  </a:outerShdw>
                </a:effectLst>
                <a:latin typeface="楷体_GB2312" pitchFamily="49" charset="-122"/>
                <a:ea typeface="楷体_GB2312" pitchFamily="49" charset="-122"/>
              </a:rPr>
              <a:t>内可以在周围的血中查到病毒。基于上面的原理，</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暴露后应尽可能早使用抗逆转录病毒的治疗，通过限制靶细胞或淋巴结中病毒的复制而阻止</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全身的感染。</a:t>
            </a:r>
            <a:endParaRPr lang="zh-CN" altLang="en-US" sz="2800"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66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时间</a:t>
            </a:r>
            <a:endParaRPr kumimoji="0" lang="zh-CN" altLang="en-US" sz="66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5843" name="Rectangle 3"/>
          <p:cNvSpPr>
            <a:spLocks noGrp="1" noChangeArrowheads="1"/>
          </p:cNvSpPr>
          <p:nvPr>
            <p:ph idx="1"/>
          </p:nvPr>
        </p:nvSpPr>
        <p:spPr/>
        <p:txBody>
          <a:bodyPr vert="horz" wrap="square" lIns="91440" tIns="45720" rIns="91440" bIns="45720" numCol="1" anchor="t" anchorCtr="0" compatLnSpc="1"/>
          <a:lstStyle/>
          <a:p>
            <a:pPr eaLnBrk="1" hangingPunct="1">
              <a:lnSpc>
                <a:spcPct val="90000"/>
              </a:lnSpc>
              <a:buNone/>
            </a:pPr>
            <a:r>
              <a:rPr lang="zh-CN" altLang="en-US" dirty="0">
                <a:effectLst>
                  <a:outerShdw blurRad="38100" dist="38100" dir="2700000">
                    <a:srgbClr val="000000"/>
                  </a:outerShdw>
                </a:effectLst>
              </a:rPr>
              <a:t>       </a:t>
            </a:r>
            <a:endParaRPr lang="zh-CN" altLang="en-US" dirty="0">
              <a:effectLst>
                <a:outerShdw blurRad="38100" dist="38100" dir="2700000">
                  <a:srgbClr val="000000"/>
                </a:outerShdw>
              </a:effectLst>
            </a:endParaRPr>
          </a:p>
          <a:p>
            <a:pPr eaLnBrk="1" hangingPunct="1">
              <a:lnSpc>
                <a:spcPct val="90000"/>
              </a:lnSpc>
            </a:pPr>
            <a:r>
              <a:rPr lang="zh-CN" altLang="en-US" dirty="0">
                <a:effectLst>
                  <a:outerShdw blurRad="38100" dist="38100" dir="2700000">
                    <a:srgbClr val="000000"/>
                  </a:outerShdw>
                </a:effectLst>
              </a:rPr>
              <a:t>       </a:t>
            </a:r>
            <a:r>
              <a:rPr lang="zh-CN" altLang="en-US" dirty="0">
                <a:effectLst>
                  <a:outerShdw blurRad="38100" dist="38100" dir="2700000">
                    <a:srgbClr val="000000"/>
                  </a:outerShdw>
                </a:effectLst>
                <a:latin typeface="楷体_GB2312" pitchFamily="49" charset="-122"/>
                <a:ea typeface="楷体_GB2312" pitchFamily="49" charset="-122"/>
              </a:rPr>
              <a:t>暴露后预防开始的时间越早，降低体内</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复制和消灭活病毒的机会就越好。很多专家推荐最好在暴露后</a:t>
            </a:r>
            <a:r>
              <a:rPr lang="en-US" altLang="zh-CN" dirty="0">
                <a:solidFill>
                  <a:schemeClr val="hlink"/>
                </a:solidFill>
                <a:effectLst>
                  <a:outerShdw blurRad="38100" dist="38100" dir="2700000">
                    <a:srgbClr val="000000"/>
                  </a:outerShdw>
                </a:effectLst>
                <a:latin typeface="楷体_GB2312" pitchFamily="49" charset="-122"/>
                <a:ea typeface="楷体_GB2312" pitchFamily="49" charset="-122"/>
              </a:rPr>
              <a:t>1</a:t>
            </a:r>
            <a:r>
              <a:rPr lang="zh-CN" altLang="en-US" dirty="0">
                <a:solidFill>
                  <a:schemeClr val="hlink"/>
                </a:solidFill>
                <a:effectLst>
                  <a:outerShdw blurRad="38100" dist="38100" dir="2700000">
                    <a:srgbClr val="000000"/>
                  </a:outerShdw>
                </a:effectLst>
                <a:latin typeface="楷体_GB2312" pitchFamily="49" charset="-122"/>
                <a:ea typeface="楷体_GB2312" pitchFamily="49" charset="-122"/>
              </a:rPr>
              <a:t>～</a:t>
            </a:r>
            <a:r>
              <a:rPr lang="en-US" altLang="zh-CN" dirty="0">
                <a:solidFill>
                  <a:schemeClr val="hlink"/>
                </a:solidFill>
                <a:effectLst>
                  <a:outerShdw blurRad="38100" dist="38100" dir="2700000">
                    <a:srgbClr val="000000"/>
                  </a:outerShdw>
                </a:effectLst>
                <a:latin typeface="楷体_GB2312" pitchFamily="49" charset="-122"/>
                <a:ea typeface="楷体_GB2312" pitchFamily="49" charset="-122"/>
              </a:rPr>
              <a:t>2</a:t>
            </a:r>
            <a:r>
              <a:rPr lang="zh-CN" altLang="en-US" dirty="0">
                <a:solidFill>
                  <a:schemeClr val="hlink"/>
                </a:solidFill>
                <a:effectLst>
                  <a:outerShdw blurRad="38100" dist="38100" dir="2700000">
                    <a:srgbClr val="000000"/>
                  </a:outerShdw>
                </a:effectLst>
                <a:latin typeface="楷体_GB2312" pitchFamily="49" charset="-122"/>
                <a:ea typeface="楷体_GB2312" pitchFamily="49" charset="-122"/>
              </a:rPr>
              <a:t>小时</a:t>
            </a:r>
            <a:r>
              <a:rPr lang="zh-CN" altLang="en-US" dirty="0">
                <a:effectLst>
                  <a:outerShdw blurRad="38100" dist="38100" dir="2700000">
                    <a:srgbClr val="000000"/>
                  </a:outerShdw>
                </a:effectLst>
                <a:latin typeface="楷体_GB2312" pitchFamily="49" charset="-122"/>
                <a:ea typeface="楷体_GB2312" pitchFamily="49" charset="-122"/>
              </a:rPr>
              <a:t>，最长不超过</a:t>
            </a:r>
            <a:r>
              <a:rPr lang="en-US" altLang="zh-CN" dirty="0">
                <a:solidFill>
                  <a:schemeClr val="hlink"/>
                </a:solidFill>
                <a:effectLst>
                  <a:outerShdw blurRad="38100" dist="38100" dir="2700000">
                    <a:srgbClr val="000000"/>
                  </a:outerShdw>
                </a:effectLst>
                <a:latin typeface="楷体_GB2312" pitchFamily="49" charset="-122"/>
                <a:ea typeface="楷体_GB2312" pitchFamily="49" charset="-122"/>
              </a:rPr>
              <a:t>24</a:t>
            </a:r>
            <a:r>
              <a:rPr lang="zh-CN" altLang="en-US" dirty="0">
                <a:solidFill>
                  <a:schemeClr val="hlink"/>
                </a:solidFill>
                <a:effectLst>
                  <a:outerShdw blurRad="38100" dist="38100" dir="2700000">
                    <a:srgbClr val="000000"/>
                  </a:outerShdw>
                </a:effectLst>
                <a:latin typeface="楷体_GB2312" pitchFamily="49" charset="-122"/>
                <a:ea typeface="楷体_GB2312" pitchFamily="49" charset="-122"/>
              </a:rPr>
              <a:t>小时</a:t>
            </a:r>
            <a:r>
              <a:rPr lang="zh-CN" altLang="en-US" dirty="0">
                <a:effectLst>
                  <a:outerShdw blurRad="38100" dist="38100" dir="2700000">
                    <a:srgbClr val="000000"/>
                  </a:outerShdw>
                </a:effectLst>
                <a:latin typeface="楷体_GB2312" pitchFamily="49" charset="-122"/>
                <a:ea typeface="楷体_GB2312" pitchFamily="49" charset="-122"/>
              </a:rPr>
              <a:t>内用药；动物实验研究显示在暴露后</a:t>
            </a:r>
            <a:r>
              <a:rPr lang="en-US" altLang="zh-CN" dirty="0">
                <a:effectLst>
                  <a:outerShdw blurRad="38100" dist="38100" dir="2700000">
                    <a:srgbClr val="000000"/>
                  </a:outerShdw>
                </a:effectLst>
                <a:latin typeface="楷体_GB2312" pitchFamily="49" charset="-122"/>
                <a:ea typeface="楷体_GB2312" pitchFamily="49" charset="-122"/>
              </a:rPr>
              <a:t>24</a:t>
            </a:r>
            <a:r>
              <a:rPr lang="zh-CN" altLang="en-US" dirty="0">
                <a:effectLst>
                  <a:outerShdw blurRad="38100" dist="38100" dir="2700000">
                    <a:srgbClr val="000000"/>
                  </a:outerShdw>
                </a:effectLst>
                <a:latin typeface="楷体_GB2312" pitchFamily="49" charset="-122"/>
                <a:ea typeface="楷体_GB2312" pitchFamily="49" charset="-122"/>
              </a:rPr>
              <a:t>～</a:t>
            </a:r>
            <a:r>
              <a:rPr lang="en-US" altLang="zh-CN" dirty="0">
                <a:effectLst>
                  <a:outerShdw blurRad="38100" dist="38100" dir="2700000">
                    <a:srgbClr val="000000"/>
                  </a:outerShdw>
                </a:effectLst>
                <a:latin typeface="楷体_GB2312" pitchFamily="49" charset="-122"/>
                <a:ea typeface="楷体_GB2312" pitchFamily="49" charset="-122"/>
              </a:rPr>
              <a:t>36</a:t>
            </a:r>
            <a:r>
              <a:rPr lang="zh-CN" altLang="en-US" dirty="0">
                <a:effectLst>
                  <a:outerShdw blurRad="38100" dist="38100" dir="2700000">
                    <a:srgbClr val="000000"/>
                  </a:outerShdw>
                </a:effectLst>
                <a:latin typeface="楷体_GB2312" pitchFamily="49" charset="-122"/>
                <a:ea typeface="楷体_GB2312" pitchFamily="49" charset="-122"/>
              </a:rPr>
              <a:t>小时开始服药将无预防作用。另外，美国</a:t>
            </a:r>
            <a:r>
              <a:rPr lang="en-US" altLang="zh-CN" dirty="0">
                <a:effectLst>
                  <a:outerShdw blurRad="38100" dist="38100" dir="2700000">
                    <a:srgbClr val="000000"/>
                  </a:outerShdw>
                </a:effectLst>
                <a:latin typeface="楷体_GB2312" pitchFamily="49" charset="-122"/>
                <a:ea typeface="楷体_GB2312" pitchFamily="49" charset="-122"/>
              </a:rPr>
              <a:t>CDC</a:t>
            </a:r>
            <a:r>
              <a:rPr lang="zh-CN" altLang="en-US" dirty="0">
                <a:effectLst>
                  <a:outerShdw blurRad="38100" dist="38100" dir="2700000">
                    <a:srgbClr val="000000"/>
                  </a:outerShdw>
                </a:effectLst>
                <a:latin typeface="楷体_GB2312" pitchFamily="49" charset="-122"/>
                <a:ea typeface="楷体_GB2312" pitchFamily="49" charset="-122"/>
              </a:rPr>
              <a:t>仍推荐对情况严重的职业性暴露，既使暴露后</a:t>
            </a:r>
            <a:r>
              <a:rPr lang="en-US" altLang="zh-CN" dirty="0">
                <a:solidFill>
                  <a:schemeClr val="hlink"/>
                </a:solidFill>
                <a:effectLst>
                  <a:outerShdw blurRad="38100" dist="38100" dir="2700000">
                    <a:srgbClr val="000000"/>
                  </a:outerShdw>
                </a:effectLst>
                <a:latin typeface="楷体_GB2312" pitchFamily="49" charset="-122"/>
                <a:ea typeface="楷体_GB2312" pitchFamily="49" charset="-122"/>
              </a:rPr>
              <a:t>1</a:t>
            </a:r>
            <a:r>
              <a:rPr lang="zh-CN" altLang="en-US" dirty="0">
                <a:solidFill>
                  <a:schemeClr val="hlink"/>
                </a:solidFill>
                <a:effectLst>
                  <a:outerShdw blurRad="38100" dist="38100" dir="2700000">
                    <a:srgbClr val="000000"/>
                  </a:outerShdw>
                </a:effectLst>
                <a:latin typeface="楷体_GB2312" pitchFamily="49" charset="-122"/>
                <a:ea typeface="楷体_GB2312" pitchFamily="49" charset="-122"/>
              </a:rPr>
              <a:t>～</a:t>
            </a:r>
            <a:r>
              <a:rPr lang="en-US" altLang="zh-CN" dirty="0">
                <a:solidFill>
                  <a:schemeClr val="hlink"/>
                </a:solidFill>
                <a:effectLst>
                  <a:outerShdw blurRad="38100" dist="38100" dir="2700000">
                    <a:srgbClr val="000000"/>
                  </a:outerShdw>
                </a:effectLst>
                <a:latin typeface="楷体_GB2312" pitchFamily="49" charset="-122"/>
                <a:ea typeface="楷体_GB2312" pitchFamily="49" charset="-122"/>
              </a:rPr>
              <a:t>2</a:t>
            </a:r>
            <a:r>
              <a:rPr lang="zh-CN" altLang="en-US" dirty="0">
                <a:solidFill>
                  <a:schemeClr val="hlink"/>
                </a:solidFill>
                <a:effectLst>
                  <a:outerShdw blurRad="38100" dist="38100" dir="2700000">
                    <a:srgbClr val="000000"/>
                  </a:outerShdw>
                </a:effectLst>
                <a:latin typeface="楷体_GB2312" pitchFamily="49" charset="-122"/>
                <a:ea typeface="楷体_GB2312" pitchFamily="49" charset="-122"/>
              </a:rPr>
              <a:t>周</a:t>
            </a:r>
            <a:r>
              <a:rPr lang="zh-CN" altLang="en-US" dirty="0">
                <a:effectLst>
                  <a:outerShdw blurRad="38100" dist="38100" dir="2700000">
                    <a:srgbClr val="000000"/>
                  </a:outerShdw>
                </a:effectLst>
                <a:latin typeface="楷体_GB2312" pitchFamily="49" charset="-122"/>
                <a:ea typeface="楷体_GB2312" pitchFamily="49" charset="-122"/>
              </a:rPr>
              <a:t>仍应该预防用药。</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6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方案</a:t>
            </a:r>
            <a:endParaRPr kumimoji="0" lang="zh-CN" altLang="en-US" sz="6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6867" name="Rectangle 3"/>
          <p:cNvSpPr>
            <a:spLocks noGrp="1" noChangeArrowheads="1"/>
          </p:cNvSpPr>
          <p:nvPr>
            <p:ph idx="1"/>
          </p:nvPr>
        </p:nvSpPr>
        <p:spPr/>
        <p:txBody>
          <a:bodyPr vert="horz" wrap="square" lIns="91440" tIns="45720" rIns="91440" bIns="45720" numCol="1" anchor="t" anchorCtr="0" compatLnSpc="1"/>
          <a:lstStyle/>
          <a:p>
            <a:pPr eaLnBrk="1" hangingPunct="1">
              <a:lnSpc>
                <a:spcPct val="90000"/>
              </a:lnSpc>
            </a:pPr>
            <a:r>
              <a:rPr lang="zh-CN" altLang="en-US" dirty="0">
                <a:solidFill>
                  <a:srgbClr val="FFFFFF"/>
                </a:solidFill>
                <a:effectLst>
                  <a:outerShdw blurRad="38100" dist="38100" dir="2700000">
                    <a:srgbClr val="000000"/>
                  </a:outerShdw>
                </a:effectLst>
                <a:latin typeface="楷体_GB2312" pitchFamily="49" charset="-122"/>
                <a:ea typeface="楷体_GB2312" pitchFamily="49" charset="-122"/>
              </a:rPr>
              <a:t>使用</a:t>
            </a:r>
            <a:r>
              <a:rPr lang="en-US" altLang="zh-CN" dirty="0">
                <a:solidFill>
                  <a:srgbClr val="FFFFFF"/>
                </a:solidFill>
                <a:effectLst>
                  <a:outerShdw blurRad="38100" dist="38100" dir="2700000">
                    <a:srgbClr val="000000"/>
                  </a:outerShdw>
                </a:effectLst>
                <a:latin typeface="楷体_GB2312" pitchFamily="49" charset="-122"/>
                <a:ea typeface="楷体_GB2312" pitchFamily="49" charset="-122"/>
              </a:rPr>
              <a:t>AZT</a:t>
            </a:r>
            <a:r>
              <a:rPr lang="zh-CN" altLang="en-US" dirty="0">
                <a:solidFill>
                  <a:srgbClr val="FFFFFF"/>
                </a:solidFill>
                <a:effectLst>
                  <a:outerShdw blurRad="38100" dist="38100" dir="2700000">
                    <a:srgbClr val="000000"/>
                  </a:outerShdw>
                </a:effectLst>
                <a:latin typeface="楷体_GB2312" pitchFamily="49" charset="-122"/>
                <a:ea typeface="楷体_GB2312" pitchFamily="49" charset="-122"/>
              </a:rPr>
              <a:t>预防职业暴露后的传播下降</a:t>
            </a:r>
            <a:r>
              <a:rPr lang="en-US" altLang="zh-CN" dirty="0">
                <a:solidFill>
                  <a:srgbClr val="FFFFFF"/>
                </a:solidFill>
                <a:effectLst>
                  <a:outerShdw blurRad="38100" dist="38100" dir="2700000">
                    <a:srgbClr val="000000"/>
                  </a:outerShdw>
                </a:effectLst>
                <a:latin typeface="楷体_GB2312" pitchFamily="49" charset="-122"/>
                <a:ea typeface="楷体_GB2312" pitchFamily="49" charset="-122"/>
              </a:rPr>
              <a:t>79%</a:t>
            </a:r>
            <a:r>
              <a:rPr lang="zh-CN" altLang="en-US" dirty="0">
                <a:solidFill>
                  <a:srgbClr val="FFFFFF"/>
                </a:solidFill>
                <a:effectLst>
                  <a:outerShdw blurRad="38100" dist="38100" dir="2700000">
                    <a:srgbClr val="000000"/>
                  </a:outerShdw>
                </a:effectLst>
                <a:latin typeface="楷体_GB2312" pitchFamily="49" charset="-122"/>
                <a:ea typeface="楷体_GB2312" pitchFamily="49" charset="-122"/>
              </a:rPr>
              <a:t>目前推荐更积极的药物预防措施</a:t>
            </a:r>
            <a:endParaRPr lang="zh-CN" altLang="en-US" dirty="0">
              <a:solidFill>
                <a:srgbClr val="FFFFFF"/>
              </a:solidFill>
              <a:effectLst>
                <a:outerShdw blurRad="38100" dist="38100" dir="2700000">
                  <a:srgbClr val="000000"/>
                </a:outerShdw>
              </a:effectLst>
              <a:latin typeface="楷体_GB2312" pitchFamily="49" charset="-122"/>
              <a:ea typeface="楷体_GB2312" pitchFamily="49" charset="-122"/>
            </a:endParaRPr>
          </a:p>
          <a:p>
            <a:pPr eaLnBrk="1" hangingPunct="1">
              <a:lnSpc>
                <a:spcPct val="90000"/>
              </a:lnSpc>
            </a:pPr>
            <a:r>
              <a:rPr lang="zh-CN" altLang="en-US" sz="2800" dirty="0">
                <a:effectLst>
                  <a:outerShdw blurRad="38100" dist="38100" dir="2700000">
                    <a:srgbClr val="000000"/>
                  </a:outerShdw>
                </a:effectLst>
                <a:latin typeface="楷体_GB2312" pitchFamily="49" charset="-122"/>
                <a:ea typeface="楷体_GB2312" pitchFamily="49" charset="-122"/>
              </a:rPr>
              <a:t>二联药物（</a:t>
            </a:r>
            <a:r>
              <a:rPr lang="en-US" altLang="zh-CN" sz="2800" dirty="0">
                <a:effectLst>
                  <a:outerShdw blurRad="38100" dist="38100" dir="2700000">
                    <a:srgbClr val="000000"/>
                  </a:outerShdw>
                </a:effectLst>
                <a:latin typeface="楷体_GB2312" pitchFamily="49" charset="-122"/>
                <a:ea typeface="楷体_GB2312" pitchFamily="49" charset="-122"/>
              </a:rPr>
              <a:t>AZT+3TC)</a:t>
            </a:r>
            <a:r>
              <a:rPr lang="zh-CN" altLang="en-US" sz="2800" dirty="0">
                <a:effectLst>
                  <a:outerShdw blurRad="38100" dist="38100" dir="2700000">
                    <a:srgbClr val="000000"/>
                  </a:outerShdw>
                </a:effectLst>
                <a:latin typeface="楷体_GB2312" pitchFamily="49" charset="-122"/>
                <a:ea typeface="楷体_GB2312" pitchFamily="49" charset="-122"/>
              </a:rPr>
              <a:t> </a:t>
            </a:r>
            <a:endParaRPr lang="zh-CN" altLang="en-US" sz="2800" dirty="0">
              <a:effectLst>
                <a:outerShdw blurRad="38100" dist="38100" dir="2700000">
                  <a:srgbClr val="000000"/>
                </a:outerShdw>
              </a:effectLst>
              <a:latin typeface="楷体_GB2312" pitchFamily="49" charset="-122"/>
              <a:ea typeface="楷体_GB2312" pitchFamily="49" charset="-122"/>
            </a:endParaRPr>
          </a:p>
          <a:p>
            <a:pPr eaLnBrk="1" hangingPunct="1">
              <a:lnSpc>
                <a:spcPct val="90000"/>
              </a:lnSpc>
            </a:pPr>
            <a:r>
              <a:rPr lang="zh-CN" altLang="en-US" sz="2800" dirty="0">
                <a:effectLst>
                  <a:outerShdw blurRad="38100" dist="38100" dir="2700000">
                    <a:srgbClr val="000000"/>
                  </a:outerShdw>
                </a:effectLst>
                <a:latin typeface="楷体_GB2312" pitchFamily="49" charset="-122"/>
                <a:ea typeface="楷体_GB2312" pitchFamily="49" charset="-122"/>
              </a:rPr>
              <a:t>三种药物</a:t>
            </a:r>
            <a:r>
              <a:rPr lang="en-US" altLang="zh-CN" sz="2800" dirty="0">
                <a:effectLst>
                  <a:outerShdw blurRad="38100" dist="38100" dir="2700000">
                    <a:srgbClr val="000000"/>
                  </a:outerShdw>
                </a:effectLst>
                <a:latin typeface="楷体_GB2312" pitchFamily="49" charset="-122"/>
                <a:ea typeface="楷体_GB2312" pitchFamily="49" charset="-122"/>
              </a:rPr>
              <a:t>(AZT+3TC+PI)</a:t>
            </a:r>
            <a:endParaRPr lang="en-US" altLang="zh-CN" sz="2800" dirty="0">
              <a:effectLst>
                <a:outerShdw blurRad="38100" dist="38100" dir="2700000">
                  <a:srgbClr val="000000"/>
                </a:outerShdw>
              </a:effectLst>
              <a:latin typeface="楷体_GB2312" pitchFamily="49" charset="-122"/>
              <a:ea typeface="楷体_GB2312" pitchFamily="49" charset="-122"/>
            </a:endParaRPr>
          </a:p>
          <a:p>
            <a:pPr lvl="1" algn="just" eaLnBrk="1" hangingPunct="1">
              <a:lnSpc>
                <a:spcPct val="90000"/>
              </a:lnSpc>
            </a:pPr>
            <a:r>
              <a:rPr lang="zh-CN" altLang="en-US" sz="2400" dirty="0">
                <a:effectLst>
                  <a:outerShdw blurRad="38100" dist="38100" dir="2700000">
                    <a:srgbClr val="000000"/>
                  </a:outerShdw>
                </a:effectLst>
                <a:latin typeface="楷体_GB2312" pitchFamily="49" charset="-122"/>
                <a:ea typeface="楷体_GB2312" pitchFamily="49" charset="-122"/>
              </a:rPr>
              <a:t>逆转录酶抑制剂联合蛋白酶抑制剂具有更强大的抗病毒活性，</a:t>
            </a:r>
            <a:endParaRPr lang="zh-CN" altLang="en-US" sz="2400" dirty="0">
              <a:effectLst>
                <a:outerShdw blurRad="38100" dist="38100" dir="2700000">
                  <a:srgbClr val="000000"/>
                </a:outerShdw>
              </a:effectLst>
              <a:latin typeface="楷体_GB2312" pitchFamily="49" charset="-122"/>
              <a:ea typeface="楷体_GB2312" pitchFamily="49" charset="-122"/>
            </a:endParaRPr>
          </a:p>
          <a:p>
            <a:pPr lvl="1" algn="just" eaLnBrk="1" hangingPunct="1">
              <a:lnSpc>
                <a:spcPct val="90000"/>
              </a:lnSpc>
            </a:pPr>
            <a:r>
              <a:rPr lang="zh-CN" altLang="en-US" sz="2400" dirty="0">
                <a:effectLst>
                  <a:outerShdw blurRad="38100" dist="38100" dir="2700000">
                    <a:srgbClr val="000000"/>
                  </a:outerShdw>
                </a:effectLst>
                <a:latin typeface="楷体_GB2312" pitchFamily="49" charset="-122"/>
                <a:ea typeface="楷体_GB2312" pitchFamily="49" charset="-122"/>
              </a:rPr>
              <a:t>并且可以防止因污染源中的病毒对</a:t>
            </a:r>
            <a:r>
              <a:rPr lang="en-US" altLang="zh-CN" sz="2400" dirty="0">
                <a:effectLst>
                  <a:outerShdw blurRad="38100" dist="38100" dir="2700000">
                    <a:srgbClr val="000000"/>
                  </a:outerShdw>
                </a:effectLst>
                <a:latin typeface="楷体_GB2312" pitchFamily="49" charset="-122"/>
                <a:ea typeface="楷体_GB2312" pitchFamily="49" charset="-122"/>
              </a:rPr>
              <a:t>3TC</a:t>
            </a:r>
            <a:r>
              <a:rPr lang="zh-CN" altLang="en-US" sz="2400" dirty="0">
                <a:effectLst>
                  <a:outerShdw blurRad="38100" dist="38100" dir="2700000">
                    <a:srgbClr val="000000"/>
                  </a:outerShdw>
                </a:effectLst>
                <a:latin typeface="楷体_GB2312" pitchFamily="49" charset="-122"/>
                <a:ea typeface="楷体_GB2312" pitchFamily="49" charset="-122"/>
              </a:rPr>
              <a:t>或</a:t>
            </a:r>
            <a:r>
              <a:rPr lang="en-US" altLang="zh-CN" sz="2400" dirty="0">
                <a:effectLst>
                  <a:outerShdw blurRad="38100" dist="38100" dir="2700000">
                    <a:srgbClr val="000000"/>
                  </a:outerShdw>
                </a:effectLst>
                <a:latin typeface="楷体_GB2312" pitchFamily="49" charset="-122"/>
                <a:ea typeface="楷体_GB2312" pitchFamily="49" charset="-122"/>
              </a:rPr>
              <a:t>/</a:t>
            </a:r>
            <a:r>
              <a:rPr lang="zh-CN" altLang="en-US" sz="2400" dirty="0">
                <a:effectLst>
                  <a:outerShdw blurRad="38100" dist="38100" dir="2700000">
                    <a:srgbClr val="000000"/>
                  </a:outerShdw>
                </a:effectLst>
                <a:latin typeface="楷体_GB2312" pitchFamily="49" charset="-122"/>
                <a:ea typeface="楷体_GB2312" pitchFamily="49" charset="-122"/>
              </a:rPr>
              <a:t>和</a:t>
            </a:r>
            <a:r>
              <a:rPr lang="en-US" altLang="zh-CN" sz="2400" dirty="0">
                <a:effectLst>
                  <a:outerShdw blurRad="38100" dist="38100" dir="2700000">
                    <a:srgbClr val="000000"/>
                  </a:outerShdw>
                </a:effectLst>
                <a:latin typeface="楷体_GB2312" pitchFamily="49" charset="-122"/>
                <a:ea typeface="楷体_GB2312" pitchFamily="49" charset="-122"/>
              </a:rPr>
              <a:t>AZT</a:t>
            </a:r>
            <a:r>
              <a:rPr lang="zh-CN" altLang="en-US" sz="2400" dirty="0">
                <a:effectLst>
                  <a:outerShdw blurRad="38100" dist="38100" dir="2700000">
                    <a:srgbClr val="000000"/>
                  </a:outerShdw>
                </a:effectLst>
                <a:latin typeface="楷体_GB2312" pitchFamily="49" charset="-122"/>
                <a:ea typeface="楷体_GB2312" pitchFamily="49" charset="-122"/>
              </a:rPr>
              <a:t>耐药而发生的治疗失败</a:t>
            </a:r>
            <a:endParaRPr lang="zh-CN" altLang="en-US" sz="2400"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疗程</a:t>
            </a:r>
            <a:endParaRPr kumimoji="0" lang="zh-CN" altLang="en-US"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7891" name="Rectangle 3"/>
          <p:cNvSpPr>
            <a:spLocks noGrp="1" noChangeArrowheads="1"/>
          </p:cNvSpPr>
          <p:nvPr>
            <p:ph idx="1"/>
          </p:nvPr>
        </p:nvSpPr>
        <p:spPr/>
        <p:txBody>
          <a:bodyPr vert="horz" wrap="square" lIns="91440" tIns="45720" rIns="91440" bIns="45720" numCol="1" anchor="t" anchorCtr="0" compatLnSpc="1"/>
          <a:lstStyle/>
          <a:p>
            <a:pPr eaLnBrk="1" hangingPunct="1"/>
            <a:endParaRPr lang="zh-CN" altLang="en-US" dirty="0">
              <a:effectLst>
                <a:outerShdw blurRad="38100" dist="38100" dir="2700000">
                  <a:srgbClr val="000000"/>
                </a:outerShdw>
              </a:effectLst>
            </a:endParaRPr>
          </a:p>
          <a:p>
            <a:pPr eaLnBrk="1" hangingPunct="1"/>
            <a:r>
              <a:rPr lang="zh-CN" altLang="en-US" dirty="0">
                <a:effectLst>
                  <a:outerShdw blurRad="38100" dist="38100" dir="2700000">
                    <a:srgbClr val="000000"/>
                  </a:outerShdw>
                </a:effectLst>
              </a:rPr>
              <a:t>        </a:t>
            </a:r>
            <a:r>
              <a:rPr lang="zh-CN" altLang="en-US" dirty="0">
                <a:effectLst>
                  <a:outerShdw blurRad="38100" dist="38100" dir="2700000">
                    <a:srgbClr val="000000"/>
                  </a:outerShdw>
                </a:effectLst>
                <a:latin typeface="楷体_GB2312" pitchFamily="49" charset="-122"/>
                <a:ea typeface="楷体_GB2312" pitchFamily="49" charset="-122"/>
              </a:rPr>
              <a:t>职业暴露后预防的疗程一般为</a:t>
            </a:r>
            <a:r>
              <a:rPr lang="en-US" altLang="zh-CN" dirty="0">
                <a:effectLst>
                  <a:outerShdw blurRad="38100" dist="38100" dir="2700000">
                    <a:srgbClr val="000000"/>
                  </a:outerShdw>
                </a:effectLst>
                <a:latin typeface="楷体_GB2312" pitchFamily="49" charset="-122"/>
                <a:ea typeface="楷体_GB2312" pitchFamily="49" charset="-122"/>
              </a:rPr>
              <a:t>28</a:t>
            </a:r>
            <a:r>
              <a:rPr lang="zh-CN" altLang="en-US" dirty="0">
                <a:effectLst>
                  <a:outerShdw blurRad="38100" dist="38100" dir="2700000">
                    <a:srgbClr val="000000"/>
                  </a:outerShdw>
                </a:effectLst>
                <a:latin typeface="楷体_GB2312" pitchFamily="49" charset="-122"/>
                <a:ea typeface="楷体_GB2312" pitchFamily="49" charset="-122"/>
              </a:rPr>
              <a:t>天。在动物实验中发现一个</a:t>
            </a:r>
            <a:r>
              <a:rPr lang="en-US" altLang="zh-CN" dirty="0">
                <a:effectLst>
                  <a:outerShdw blurRad="38100" dist="38100" dir="2700000">
                    <a:srgbClr val="000000"/>
                  </a:outerShdw>
                </a:effectLst>
                <a:latin typeface="楷体_GB2312" pitchFamily="49" charset="-122"/>
                <a:ea typeface="楷体_GB2312" pitchFamily="49" charset="-122"/>
              </a:rPr>
              <a:t>4</a:t>
            </a:r>
            <a:r>
              <a:rPr lang="zh-CN" altLang="en-US" dirty="0">
                <a:effectLst>
                  <a:outerShdw blurRad="38100" dist="38100" dir="2700000">
                    <a:srgbClr val="000000"/>
                  </a:outerShdw>
                </a:effectLst>
                <a:latin typeface="楷体_GB2312" pitchFamily="49" charset="-122"/>
                <a:ea typeface="楷体_GB2312" pitchFamily="49" charset="-122"/>
              </a:rPr>
              <a:t>周的疗程可以阻止所有观察动物的感染。如果服药过程中减少</a:t>
            </a:r>
            <a:r>
              <a:rPr lang="en-US" altLang="zh-CN" dirty="0">
                <a:effectLst>
                  <a:outerShdw blurRad="38100" dist="38100" dir="2700000">
                    <a:srgbClr val="000000"/>
                  </a:outerShdw>
                </a:effectLst>
                <a:latin typeface="楷体_GB2312" pitchFamily="49" charset="-122"/>
                <a:ea typeface="楷体_GB2312" pitchFamily="49" charset="-122"/>
              </a:rPr>
              <a:t>3</a:t>
            </a:r>
            <a:r>
              <a:rPr lang="zh-CN" altLang="en-US" dirty="0">
                <a:effectLst>
                  <a:outerShdw blurRad="38100" dist="38100" dir="2700000">
                    <a:srgbClr val="000000"/>
                  </a:outerShdw>
                </a:effectLst>
                <a:latin typeface="楷体_GB2312" pitchFamily="49" charset="-122"/>
                <a:ea typeface="楷体_GB2312" pitchFamily="49" charset="-122"/>
              </a:rPr>
              <a:t>～</a:t>
            </a:r>
            <a:r>
              <a:rPr lang="en-US" altLang="zh-CN" dirty="0">
                <a:effectLst>
                  <a:outerShdw blurRad="38100" dist="38100" dir="2700000">
                    <a:srgbClr val="000000"/>
                  </a:outerShdw>
                </a:effectLst>
                <a:latin typeface="楷体_GB2312" pitchFamily="49" charset="-122"/>
                <a:ea typeface="楷体_GB2312" pitchFamily="49" charset="-122"/>
              </a:rPr>
              <a:t>10</a:t>
            </a:r>
            <a:r>
              <a:rPr lang="zh-CN" altLang="en-US" dirty="0">
                <a:effectLst>
                  <a:outerShdw blurRad="38100" dist="38100" dir="2700000">
                    <a:srgbClr val="000000"/>
                  </a:outerShdw>
                </a:effectLst>
                <a:latin typeface="楷体_GB2312" pitchFamily="49" charset="-122"/>
                <a:ea typeface="楷体_GB2312" pitchFamily="49" charset="-122"/>
              </a:rPr>
              <a:t>天药物，其保护作用将会减低和不完全。</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效果</a:t>
            </a:r>
            <a:endParaRPr kumimoji="0" lang="zh-CN" altLang="en-US"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8915" name="Rectangle 3"/>
          <p:cNvSpPr>
            <a:spLocks noGrp="1" noChangeArrowheads="1"/>
          </p:cNvSpPr>
          <p:nvPr>
            <p:ph idx="1"/>
          </p:nvPr>
        </p:nvSpPr>
        <p:spPr/>
        <p:txBody>
          <a:bodyPr vert="horz" wrap="square" lIns="91440" tIns="45720" rIns="91440" bIns="45720" numCol="1" anchor="t" anchorCtr="0" compatLnSpc="1"/>
          <a:lstStyle/>
          <a:p>
            <a:pPr eaLnBrk="1" hangingPunct="1"/>
            <a:endParaRPr lang="zh-CN" altLang="en-US" dirty="0">
              <a:effectLst>
                <a:outerShdw blurRad="38100" dist="38100" dir="2700000">
                  <a:srgbClr val="000000"/>
                </a:outerShdw>
              </a:effectLst>
            </a:endParaRPr>
          </a:p>
          <a:p>
            <a:pPr eaLnBrk="1" hangingPunct="1"/>
            <a:r>
              <a:rPr lang="zh-CN" altLang="en-US" dirty="0">
                <a:effectLst>
                  <a:outerShdw blurRad="38100" dist="38100" dir="2700000">
                    <a:srgbClr val="000000"/>
                  </a:outerShdw>
                </a:effectLst>
              </a:rPr>
              <a:t>       </a:t>
            </a:r>
            <a:r>
              <a:rPr lang="zh-CN" altLang="en-US" dirty="0">
                <a:effectLst>
                  <a:outerShdw blurRad="38100" dist="38100" dir="2700000">
                    <a:srgbClr val="000000"/>
                  </a:outerShdw>
                </a:effectLst>
                <a:latin typeface="楷体_GB2312" pitchFamily="49" charset="-122"/>
                <a:ea typeface="楷体_GB2312" pitchFamily="49" charset="-122"/>
              </a:rPr>
              <a:t>虽然暴露后有些药物可以预防</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感染，但并不是</a:t>
            </a:r>
            <a:r>
              <a:rPr lang="en-US" altLang="zh-CN" dirty="0">
                <a:effectLst>
                  <a:outerShdw blurRad="38100" dist="38100" dir="2700000">
                    <a:srgbClr val="000000"/>
                  </a:outerShdw>
                </a:effectLst>
                <a:latin typeface="楷体_GB2312" pitchFamily="49" charset="-122"/>
                <a:ea typeface="楷体_GB2312" pitchFamily="49" charset="-122"/>
              </a:rPr>
              <a:t>100%</a:t>
            </a:r>
            <a:r>
              <a:rPr lang="zh-CN" altLang="en-US" dirty="0">
                <a:effectLst>
                  <a:outerShdw blurRad="38100" dist="38100" dir="2700000">
                    <a:srgbClr val="000000"/>
                  </a:outerShdw>
                </a:effectLst>
                <a:latin typeface="楷体_GB2312" pitchFamily="49" charset="-122"/>
                <a:ea typeface="楷体_GB2312" pitchFamily="49" charset="-122"/>
              </a:rPr>
              <a:t>有效。有资料报道，服用药物后可以减少</a:t>
            </a:r>
            <a:r>
              <a:rPr lang="en-US" altLang="zh-CN" dirty="0">
                <a:effectLst>
                  <a:outerShdw blurRad="38100" dist="38100" dir="2700000">
                    <a:srgbClr val="000000"/>
                  </a:outerShdw>
                </a:effectLst>
                <a:latin typeface="楷体_GB2312" pitchFamily="49" charset="-122"/>
                <a:ea typeface="楷体_GB2312" pitchFamily="49" charset="-122"/>
              </a:rPr>
              <a:t>81%</a:t>
            </a:r>
            <a:r>
              <a:rPr lang="zh-CN" altLang="en-US" dirty="0">
                <a:effectLst>
                  <a:outerShdw blurRad="38100" dist="38100" dir="2700000">
                    <a:srgbClr val="000000"/>
                  </a:outerShdw>
                </a:effectLst>
                <a:latin typeface="楷体_GB2312" pitchFamily="49" charset="-122"/>
                <a:ea typeface="楷体_GB2312" pitchFamily="49" charset="-122"/>
              </a:rPr>
              <a:t>的危险。目前国外已经至少有</a:t>
            </a:r>
            <a:r>
              <a:rPr lang="en-US" altLang="zh-CN" dirty="0">
                <a:effectLst>
                  <a:outerShdw blurRad="38100" dist="38100" dir="2700000">
                    <a:srgbClr val="000000"/>
                  </a:outerShdw>
                </a:effectLst>
                <a:latin typeface="楷体_GB2312" pitchFamily="49" charset="-122"/>
                <a:ea typeface="楷体_GB2312" pitchFamily="49" charset="-122"/>
              </a:rPr>
              <a:t>21</a:t>
            </a:r>
            <a:r>
              <a:rPr lang="zh-CN" altLang="en-US" dirty="0">
                <a:effectLst>
                  <a:outerShdw blurRad="38100" dist="38100" dir="2700000">
                    <a:srgbClr val="000000"/>
                  </a:outerShdw>
                </a:effectLst>
                <a:latin typeface="楷体_GB2312" pitchFamily="49" charset="-122"/>
                <a:ea typeface="楷体_GB2312" pitchFamily="49" charset="-122"/>
              </a:rPr>
              <a:t>例预防失败的报道，所以在工作中最重要的是尽量减少暴露</a:t>
            </a:r>
            <a:r>
              <a:rPr lang="zh-CN" altLang="en-US" dirty="0">
                <a:effectLst>
                  <a:outerShdw blurRad="38100" dist="38100" dir="2700000">
                    <a:srgbClr val="000000"/>
                  </a:outerShdw>
                </a:effectLst>
              </a:rPr>
              <a:t>。</a:t>
            </a:r>
            <a:endParaRPr lang="zh-CN" altLang="en-US" dirty="0">
              <a:effectLst>
                <a:outerShdw blurRad="38100" dist="38100" dir="2700000">
                  <a:srgbClr val="000000"/>
                </a:outerShdw>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预防失败的原因</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9939" name="Rectangle 3"/>
          <p:cNvSpPr>
            <a:spLocks noGrp="1" noChangeArrowheads="1"/>
          </p:cNvSpPr>
          <p:nvPr>
            <p:ph idx="1"/>
          </p:nvPr>
        </p:nvSpPr>
        <p:spPr/>
        <p:txBody>
          <a:bodyPr vert="horz" wrap="square" lIns="91440" tIns="45720" rIns="91440" bIns="45720" numCol="1" anchor="t" anchorCtr="0" compatLnSpc="1"/>
          <a:lstStyle/>
          <a:p>
            <a:pPr marL="609600" indent="-609600" eaLnBrk="1" hangingPunct="1">
              <a:lnSpc>
                <a:spcPct val="90000"/>
              </a:lnSpc>
            </a:pP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有多种亚型，如果暴露于一个对</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耐药的病毒株，预防用药可能失败；</a:t>
            </a:r>
            <a:endParaRPr lang="zh-CN" altLang="en-US" sz="2800" dirty="0">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pPr>
            <a:r>
              <a:rPr lang="zh-CN" altLang="en-US" sz="2800" dirty="0">
                <a:effectLst>
                  <a:outerShdw blurRad="38100" dist="38100" dir="2700000">
                    <a:srgbClr val="000000"/>
                  </a:outerShdw>
                </a:effectLst>
                <a:latin typeface="楷体_GB2312" pitchFamily="49" charset="-122"/>
                <a:ea typeface="楷体_GB2312" pitchFamily="49" charset="-122"/>
              </a:rPr>
              <a:t>在暴露严重的情况下预防可能失败。动物实验已经证实，大量病毒接种预防的有效性会减低</a:t>
            </a:r>
            <a:endParaRPr lang="zh-CN" altLang="en-US" sz="2800" dirty="0">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pPr>
            <a:r>
              <a:rPr lang="zh-CN" altLang="en-US" sz="2800" dirty="0">
                <a:effectLst>
                  <a:outerShdw blurRad="38100" dist="38100" dir="2700000">
                    <a:srgbClr val="000000"/>
                  </a:outerShdw>
                </a:effectLst>
                <a:latin typeface="楷体_GB2312" pitchFamily="49" charset="-122"/>
                <a:ea typeface="楷体_GB2312" pitchFamily="49" charset="-122"/>
              </a:rPr>
              <a:t>从药物预防暴露后</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感染的机制可见，用药开始时间迟，病毒已经在靶细胞内大量繁殖或病毒已经在外周血中出现，药物的预防作用会减低。</a:t>
            </a:r>
            <a:endParaRPr lang="zh-CN" altLang="en-US" sz="2800" dirty="0">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pPr>
            <a:r>
              <a:rPr lang="zh-CN" altLang="en-US" sz="2800" dirty="0">
                <a:effectLst>
                  <a:outerShdw blurRad="38100" dist="38100" dir="2700000">
                    <a:srgbClr val="000000"/>
                  </a:outerShdw>
                </a:effectLst>
                <a:latin typeface="楷体_GB2312" pitchFamily="49" charset="-122"/>
                <a:ea typeface="楷体_GB2312" pitchFamily="49" charset="-122"/>
              </a:rPr>
              <a:t>因不能承受药物副作用或其他原因而导致没有坚持全程</a:t>
            </a:r>
            <a:r>
              <a:rPr lang="en-US" altLang="zh-CN" sz="2800" dirty="0">
                <a:effectLst>
                  <a:outerShdw blurRad="38100" dist="38100" dir="2700000">
                    <a:srgbClr val="000000"/>
                  </a:outerShdw>
                </a:effectLst>
                <a:latin typeface="楷体_GB2312" pitchFamily="49" charset="-122"/>
                <a:ea typeface="楷体_GB2312" pitchFamily="49" charset="-122"/>
              </a:rPr>
              <a:t>28</a:t>
            </a:r>
            <a:r>
              <a:rPr lang="zh-CN" altLang="en-US" sz="2800" dirty="0">
                <a:effectLst>
                  <a:outerShdw blurRad="38100" dist="38100" dir="2700000">
                    <a:srgbClr val="000000"/>
                  </a:outerShdw>
                </a:effectLst>
                <a:latin typeface="楷体_GB2312" pitchFamily="49" charset="-122"/>
                <a:ea typeface="楷体_GB2312" pitchFamily="49" charset="-122"/>
              </a:rPr>
              <a:t>天服药或服药剂量不足，预防用药的效果也会减低。</a:t>
            </a:r>
            <a:endParaRPr lang="zh-CN" altLang="en-US" sz="2800"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2"/>
          <p:cNvSpPr>
            <a:spLocks noGrp="1" noRot="1" noChangeArrowheads="1"/>
          </p:cNvSpPr>
          <p:nvPr>
            <p:ph type="title"/>
          </p:nvPr>
        </p:nvSpPr>
        <p:spPr>
          <a:xfrm>
            <a:off x="1143000" y="0"/>
            <a:ext cx="7772400" cy="98107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怎样避免职业暴露：普遍性预防</a:t>
            </a:r>
            <a:endParaRPr kumimoji="0" lang="zh-CN" altLang="en-US"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41987" name="Rectangle 3"/>
          <p:cNvSpPr>
            <a:spLocks noGrp="1" noChangeArrowheads="1"/>
          </p:cNvSpPr>
          <p:nvPr>
            <p:ph idx="1"/>
          </p:nvPr>
        </p:nvSpPr>
        <p:spPr>
          <a:xfrm>
            <a:off x="1169988" y="1196975"/>
            <a:ext cx="7772400" cy="4864100"/>
          </a:xfrm>
        </p:spPr>
        <p:txBody>
          <a:bodyPr vert="horz" wrap="square" lIns="91440" tIns="45720" rIns="91440" bIns="45720" numCol="1" anchor="t" anchorCtr="0" compatLnSpc="1"/>
          <a:lstStyle/>
          <a:p>
            <a:pPr marL="609600" indent="-609600" eaLnBrk="1" hangingPunct="1">
              <a:lnSpc>
                <a:spcPct val="90000"/>
              </a:lnSpc>
              <a:buNone/>
            </a:pPr>
            <a:r>
              <a:rPr lang="zh-CN" altLang="en-US" sz="2400" b="1" dirty="0">
                <a:solidFill>
                  <a:srgbClr val="FF9933"/>
                </a:solidFill>
                <a:effectLst>
                  <a:outerShdw blurRad="38100" dist="38100" dir="2700000">
                    <a:srgbClr val="000000"/>
                  </a:outerShdw>
                </a:effectLst>
              </a:rPr>
              <a:t>安全处置锐利器具</a:t>
            </a:r>
            <a:endParaRPr lang="zh-CN" altLang="en-US" sz="2400" dirty="0">
              <a:solidFill>
                <a:srgbClr val="FF9933"/>
              </a:solidFill>
              <a:effectLst>
                <a:outerShdw blurRad="38100" dist="38100" dir="2700000">
                  <a:srgbClr val="000000"/>
                </a:outerShdw>
              </a:effectLst>
            </a:endParaRPr>
          </a:p>
          <a:p>
            <a:pPr marL="609600" indent="-609600" eaLnBrk="1" hangingPunct="1">
              <a:lnSpc>
                <a:spcPct val="90000"/>
              </a:lnSpc>
            </a:pPr>
            <a:r>
              <a:rPr lang="zh-CN" altLang="en-US" sz="2400" b="1" dirty="0">
                <a:effectLst>
                  <a:outerShdw blurRad="38100" dist="38100" dir="2700000">
                    <a:srgbClr val="000000"/>
                  </a:outerShdw>
                </a:effectLst>
                <a:ea typeface="楷体_GB2312" pitchFamily="49" charset="-122"/>
              </a:rPr>
              <a:t>无论在什么情况下，不要把用过的器具传递给别人。</a:t>
            </a:r>
            <a:endParaRPr lang="zh-CN" altLang="en-US" sz="2400" b="1" dirty="0">
              <a:effectLst>
                <a:outerShdw blurRad="38100" dist="38100" dir="2700000">
                  <a:srgbClr val="000000"/>
                </a:outerShdw>
              </a:effectLst>
              <a:ea typeface="楷体_GB2312" pitchFamily="49" charset="-122"/>
            </a:endParaRPr>
          </a:p>
          <a:p>
            <a:pPr marL="609600" indent="-609600" eaLnBrk="1" hangingPunct="1">
              <a:lnSpc>
                <a:spcPct val="90000"/>
              </a:lnSpc>
            </a:pPr>
            <a:r>
              <a:rPr lang="zh-CN" altLang="en-US" sz="2400" b="1" dirty="0">
                <a:effectLst>
                  <a:outerShdw blurRad="38100" dist="38100" dir="2700000">
                    <a:srgbClr val="000000"/>
                  </a:outerShdw>
                </a:effectLst>
                <a:ea typeface="楷体_GB2312" pitchFamily="49" charset="-122"/>
              </a:rPr>
              <a:t>在进行侵袭性操作时，一定要保证足够的光线，尽可能减少创口出血。</a:t>
            </a:r>
            <a:endParaRPr lang="zh-CN" altLang="en-US" sz="2400" b="1" dirty="0">
              <a:effectLst>
                <a:outerShdw blurRad="38100" dist="38100" dir="2700000">
                  <a:srgbClr val="000000"/>
                </a:outerShdw>
              </a:effectLst>
              <a:ea typeface="楷体_GB2312" pitchFamily="49" charset="-122"/>
            </a:endParaRPr>
          </a:p>
          <a:p>
            <a:pPr marL="609600" indent="-609600" eaLnBrk="1" hangingPunct="1">
              <a:lnSpc>
                <a:spcPct val="90000"/>
              </a:lnSpc>
            </a:pPr>
            <a:r>
              <a:rPr lang="zh-CN" altLang="en-US" sz="2400" b="1" dirty="0">
                <a:effectLst>
                  <a:outerShdw blurRad="38100" dist="38100" dir="2700000">
                    <a:srgbClr val="000000"/>
                  </a:outerShdw>
                </a:effectLst>
                <a:ea typeface="楷体_GB2312" pitchFamily="49" charset="-122"/>
              </a:rPr>
              <a:t>千万不要向用过的一次性注射器针头上盖针头套。不要用手毁坏用过的注射器。</a:t>
            </a:r>
            <a:endParaRPr lang="zh-CN" altLang="en-US" sz="2400" b="1" dirty="0">
              <a:effectLst>
                <a:outerShdw blurRad="38100" dist="38100" dir="2700000">
                  <a:srgbClr val="000000"/>
                </a:outerShdw>
              </a:effectLst>
              <a:ea typeface="楷体_GB2312" pitchFamily="49" charset="-122"/>
            </a:endParaRPr>
          </a:p>
          <a:p>
            <a:pPr marL="609600" indent="-609600" eaLnBrk="1" hangingPunct="1">
              <a:lnSpc>
                <a:spcPct val="90000"/>
              </a:lnSpc>
            </a:pPr>
            <a:r>
              <a:rPr lang="zh-CN" altLang="en-US" sz="2400" b="1" dirty="0">
                <a:effectLst>
                  <a:outerShdw blurRad="38100" dist="38100" dir="2700000">
                    <a:srgbClr val="000000"/>
                  </a:outerShdw>
                </a:effectLst>
                <a:ea typeface="楷体_GB2312" pitchFamily="49" charset="-122"/>
              </a:rPr>
              <a:t>在创口缝合时，要特别注意减少意外刺伤。</a:t>
            </a:r>
            <a:endParaRPr lang="zh-CN" altLang="en-US" sz="2400" b="1" dirty="0">
              <a:effectLst>
                <a:outerShdw blurRad="38100" dist="38100" dir="2700000">
                  <a:srgbClr val="000000"/>
                </a:outerShdw>
              </a:effectLst>
              <a:ea typeface="楷体_GB2312" pitchFamily="49" charset="-122"/>
            </a:endParaRPr>
          </a:p>
          <a:p>
            <a:pPr marL="609600" indent="-609600" eaLnBrk="1" hangingPunct="1">
              <a:lnSpc>
                <a:spcPct val="90000"/>
              </a:lnSpc>
            </a:pPr>
            <a:r>
              <a:rPr lang="zh-CN" altLang="en-US" sz="2400" b="1" dirty="0">
                <a:effectLst>
                  <a:outerShdw blurRad="38100" dist="38100" dir="2700000">
                    <a:srgbClr val="000000"/>
                  </a:outerShdw>
                </a:effectLst>
                <a:ea typeface="楷体_GB2312" pitchFamily="49" charset="-122"/>
              </a:rPr>
              <a:t>把用过的注射器直接放到专门的桶（盒）中，统一处理。</a:t>
            </a:r>
            <a:endParaRPr lang="zh-CN" altLang="en-US" sz="2400" b="1" dirty="0">
              <a:effectLst>
                <a:outerShdw blurRad="38100" dist="38100" dir="2700000">
                  <a:srgbClr val="000000"/>
                </a:outerShdw>
              </a:effectLst>
              <a:ea typeface="楷体_GB2312" pitchFamily="49" charset="-122"/>
            </a:endParaRPr>
          </a:p>
          <a:p>
            <a:pPr marL="609600" indent="-609600" eaLnBrk="1" hangingPunct="1">
              <a:lnSpc>
                <a:spcPct val="90000"/>
              </a:lnSpc>
            </a:pPr>
            <a:r>
              <a:rPr lang="zh-CN" altLang="en-US" sz="2400" b="1" dirty="0">
                <a:effectLst>
                  <a:outerShdw blurRad="38100" dist="38100" dir="2700000">
                    <a:srgbClr val="000000"/>
                  </a:outerShdw>
                </a:effectLst>
                <a:ea typeface="楷体_GB2312" pitchFamily="49" charset="-122"/>
              </a:rPr>
              <a:t>勿将锐利废弃物同其它废弃物混在一起。</a:t>
            </a:r>
            <a:endParaRPr lang="zh-CN" altLang="en-US" sz="2400" b="1" dirty="0">
              <a:effectLst>
                <a:outerShdw blurRad="38100" dist="38100" dir="2700000">
                  <a:srgbClr val="000000"/>
                </a:outerShdw>
              </a:effectLst>
              <a:ea typeface="楷体_GB2312" pitchFamily="49" charset="-122"/>
            </a:endParaRPr>
          </a:p>
          <a:p>
            <a:pPr marL="609600" indent="-609600" eaLnBrk="1" hangingPunct="1">
              <a:lnSpc>
                <a:spcPct val="90000"/>
              </a:lnSpc>
            </a:pPr>
            <a:r>
              <a:rPr lang="zh-CN" altLang="en-US" sz="2400" b="1" dirty="0">
                <a:effectLst>
                  <a:outerShdw blurRad="38100" dist="38100" dir="2700000">
                    <a:srgbClr val="000000"/>
                  </a:outerShdw>
                </a:effectLst>
                <a:ea typeface="楷体_GB2312" pitchFamily="49" charset="-122"/>
              </a:rPr>
              <a:t>勿将锐利废弃物放在儿童可以接触到的地方。</a:t>
            </a:r>
            <a:endParaRPr lang="zh-CN" altLang="en-US" sz="2400" b="1" dirty="0">
              <a:effectLst>
                <a:outerShdw blurRad="38100" dist="38100" dir="2700000">
                  <a:srgbClr val="000000"/>
                </a:outerShdw>
              </a:effectLst>
              <a:ea typeface="楷体_GB2312" pitchFamily="49"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普遍性预防的原则</a:t>
            </a:r>
            <a:r>
              <a:rPr kumimoji="0" lang="zh-CN" alt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a:t>
            </a:r>
            <a:r>
              <a:rPr kumimoji="0" lang="en-US" altLang="zh-CN"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1</a:t>
            </a:r>
            <a:r>
              <a:rPr kumimoji="0" lang="zh-CN" alt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a:t>
            </a:r>
            <a:endParaRPr kumimoji="0" lang="zh-CN" alt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43011" name="Rectangle 3"/>
          <p:cNvSpPr>
            <a:spLocks noGrp="1" noChangeArrowheads="1"/>
          </p:cNvSpPr>
          <p:nvPr>
            <p:ph idx="1"/>
          </p:nvPr>
        </p:nvSpPr>
        <p:spPr/>
        <p:txBody>
          <a:bodyPr vert="horz" wrap="square" lIns="91440" tIns="45720" rIns="91440" bIns="45720" numCol="1" anchor="t" anchorCtr="0" compatLnSpc="1"/>
          <a:lstStyle/>
          <a:p>
            <a:pPr marL="609600" indent="-609600" eaLnBrk="1" hangingPunct="1">
              <a:lnSpc>
                <a:spcPct val="90000"/>
              </a:lnSpc>
              <a:buNone/>
            </a:pPr>
            <a:r>
              <a:rPr lang="zh-CN" altLang="en-US" sz="2800" b="1" dirty="0">
                <a:solidFill>
                  <a:srgbClr val="FF9933"/>
                </a:solidFill>
                <a:effectLst>
                  <a:outerShdw blurRad="38100" dist="38100" dir="2700000">
                    <a:srgbClr val="000000"/>
                  </a:outerShdw>
                </a:effectLst>
                <a:ea typeface="楷体_GB2312" pitchFamily="49" charset="-122"/>
              </a:rPr>
              <a:t>对所有器具严格消毒</a:t>
            </a:r>
            <a:endParaRPr lang="zh-CN" altLang="en-US" sz="2800" dirty="0">
              <a:solidFill>
                <a:srgbClr val="FF9933"/>
              </a:solidFill>
              <a:effectLst>
                <a:outerShdw blurRad="38100" dist="38100" dir="2700000">
                  <a:srgbClr val="000000"/>
                </a:outerShdw>
              </a:effectLst>
              <a:ea typeface="楷体_GB2312" pitchFamily="49" charset="-122"/>
            </a:endParaRPr>
          </a:p>
          <a:p>
            <a:pPr marL="609600" indent="-609600" eaLnBrk="1" hangingPunct="1">
              <a:lnSpc>
                <a:spcPct val="90000"/>
              </a:lnSpc>
            </a:pPr>
            <a:r>
              <a:rPr lang="zh-CN" altLang="en-US" sz="2800" dirty="0">
                <a:effectLst>
                  <a:outerShdw blurRad="38100" dist="38100" dir="2700000">
                    <a:srgbClr val="000000"/>
                  </a:outerShdw>
                </a:effectLst>
              </a:rPr>
              <a:t>  </a:t>
            </a:r>
            <a:r>
              <a:rPr lang="zh-CN" altLang="en-US" sz="2800" dirty="0">
                <a:effectLst>
                  <a:outerShdw blurRad="38100" dist="38100" dir="2700000">
                    <a:srgbClr val="000000"/>
                  </a:outerShdw>
                </a:effectLst>
                <a:latin typeface="楷体_GB2312" pitchFamily="49" charset="-122"/>
                <a:ea typeface="楷体_GB2312" pitchFamily="49" charset="-122"/>
              </a:rPr>
              <a:t>为保证消毒效果，器具必须用热水和清洁剂洗干净后再消毒。所有符合消毒规范的消毒程序都足以杀灭</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、乙型肝炎病毒和丙型肝炎病毒。</a:t>
            </a:r>
            <a:endParaRPr lang="zh-CN" altLang="en-US" sz="2800" dirty="0">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buNone/>
            </a:pPr>
            <a:r>
              <a:rPr lang="zh-CN" altLang="en-US" sz="2800" b="1" dirty="0">
                <a:solidFill>
                  <a:srgbClr val="FF9933"/>
                </a:solidFill>
                <a:effectLst>
                  <a:outerShdw blurRad="38100" dist="38100" dir="2700000">
                    <a:srgbClr val="000000"/>
                  </a:outerShdw>
                </a:effectLst>
                <a:latin typeface="楷体_GB2312" pitchFamily="49" charset="-122"/>
                <a:ea typeface="楷体_GB2312" pitchFamily="49" charset="-122"/>
              </a:rPr>
              <a:t>认真洗手</a:t>
            </a:r>
            <a:endParaRPr lang="zh-CN" altLang="en-US" sz="2800" dirty="0">
              <a:solidFill>
                <a:srgbClr val="FF9933"/>
              </a:solidFill>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pPr>
            <a:r>
              <a:rPr lang="zh-CN" altLang="en-US" sz="2800" dirty="0">
                <a:effectLst>
                  <a:outerShdw blurRad="38100" dist="38100" dir="2700000">
                    <a:srgbClr val="000000"/>
                  </a:outerShdw>
                </a:effectLst>
                <a:latin typeface="楷体_GB2312" pitchFamily="49" charset="-122"/>
                <a:ea typeface="楷体_GB2312" pitchFamily="49" charset="-122"/>
              </a:rPr>
              <a:t>医务人员的手常常带有病原微生物，这也是造成病原体在病人中传播和主要原因之一。医务人员手上沾着的体液，可以很容易地用肥皂和水清除干净。 </a:t>
            </a:r>
            <a:endParaRPr lang="zh-CN" altLang="en-US" sz="2800"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普遍性预防的原则</a:t>
            </a:r>
            <a:r>
              <a:rPr kumimoji="0" lang="zh-CN" alt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a:t>
            </a:r>
            <a:r>
              <a:rPr kumimoji="0" lang="en-US" altLang="zh-CN"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2</a:t>
            </a:r>
            <a:r>
              <a:rPr kumimoji="0" lang="zh-CN" alt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a:t>
            </a:r>
            <a:endParaRPr kumimoji="0" lang="zh-CN" alt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45059" name="Rectangle 3"/>
          <p:cNvSpPr>
            <a:spLocks noGrp="1" noChangeArrowheads="1"/>
          </p:cNvSpPr>
          <p:nvPr>
            <p:ph idx="1"/>
          </p:nvPr>
        </p:nvSpPr>
        <p:spPr/>
        <p:txBody>
          <a:bodyPr vert="horz" wrap="square" lIns="91440" tIns="45720" rIns="91440" bIns="45720" numCol="1" anchor="t" anchorCtr="0" compatLnSpc="1"/>
          <a:lstStyle/>
          <a:p>
            <a:pPr marL="609600" indent="-609600" eaLnBrk="1" hangingPunct="1">
              <a:lnSpc>
                <a:spcPct val="90000"/>
              </a:lnSpc>
              <a:buNone/>
            </a:pPr>
            <a:r>
              <a:rPr lang="zh-CN" altLang="en-US" b="1" dirty="0">
                <a:solidFill>
                  <a:srgbClr val="FF9933"/>
                </a:solidFill>
                <a:effectLst>
                  <a:outerShdw blurRad="38100" dist="38100" dir="2700000">
                    <a:srgbClr val="000000"/>
                  </a:outerShdw>
                </a:effectLst>
                <a:latin typeface="楷体_GB2312" pitchFamily="49" charset="-122"/>
                <a:ea typeface="楷体_GB2312" pitchFamily="49" charset="-122"/>
              </a:rPr>
              <a:t>使用防护设施避免直接接触体液</a:t>
            </a:r>
            <a:endParaRPr lang="zh-CN" altLang="en-US" dirty="0">
              <a:solidFill>
                <a:srgbClr val="FF9933"/>
              </a:solidFill>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pPr>
            <a:r>
              <a:rPr lang="zh-CN" altLang="en-US" dirty="0">
                <a:effectLst>
                  <a:outerShdw blurRad="38100" dist="38100" dir="2700000">
                    <a:srgbClr val="000000"/>
                  </a:outerShdw>
                </a:effectLst>
                <a:latin typeface="楷体_GB2312" pitchFamily="49" charset="-122"/>
                <a:ea typeface="楷体_GB2312" pitchFamily="49" charset="-122"/>
              </a:rPr>
              <a:t>根据可能接触血液或体液量的多少，决定采用适当防护设施。常用防护设施包括乳胶手套、口罩、防护眼镜、隔离</a:t>
            </a:r>
            <a:endParaRPr lang="zh-CN" altLang="en-US" dirty="0">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buNone/>
            </a:pPr>
            <a:r>
              <a:rPr lang="zh-CN" altLang="en-US" b="1" dirty="0">
                <a:solidFill>
                  <a:srgbClr val="FF9933"/>
                </a:solidFill>
                <a:effectLst>
                  <a:outerShdw blurRad="38100" dist="38100" dir="2700000">
                    <a:srgbClr val="000000"/>
                  </a:outerShdw>
                </a:effectLst>
                <a:latin typeface="楷体_GB2312" pitchFamily="49" charset="-122"/>
                <a:ea typeface="楷体_GB2312" pitchFamily="49" charset="-122"/>
              </a:rPr>
              <a:t>安全处置废弃物</a:t>
            </a:r>
            <a:endParaRPr lang="zh-CN" altLang="en-US" dirty="0">
              <a:solidFill>
                <a:srgbClr val="FF9933"/>
              </a:solidFill>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pPr>
            <a:r>
              <a:rPr lang="zh-CN" altLang="en-US" dirty="0">
                <a:effectLst>
                  <a:outerShdw blurRad="38100" dist="38100" dir="2700000">
                    <a:srgbClr val="000000"/>
                  </a:outerShdw>
                </a:effectLst>
                <a:latin typeface="楷体_GB2312" pitchFamily="49" charset="-122"/>
                <a:ea typeface="楷体_GB2312" pitchFamily="49" charset="-122"/>
              </a:rPr>
              <a:t>运输废弃物的人必须戴厚质乳胶手套。</a:t>
            </a:r>
            <a:endParaRPr lang="zh-CN" altLang="en-US" dirty="0">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pPr>
            <a:r>
              <a:rPr lang="zh-CN" altLang="en-US" dirty="0">
                <a:effectLst>
                  <a:outerShdw blurRad="38100" dist="38100" dir="2700000">
                    <a:srgbClr val="000000"/>
                  </a:outerShdw>
                </a:effectLst>
                <a:latin typeface="楷体_GB2312" pitchFamily="49" charset="-122"/>
                <a:ea typeface="楷体_GB2312" pitchFamily="49" charset="-122"/>
              </a:rPr>
              <a:t>处理液体废弃物必须戴防护眼镜。</a:t>
            </a:r>
            <a:endParaRPr lang="zh-CN" altLang="en-US" dirty="0">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pPr>
            <a:r>
              <a:rPr lang="zh-CN" altLang="en-US" dirty="0">
                <a:effectLst>
                  <a:outerShdw blurRad="38100" dist="38100" dir="2700000">
                    <a:srgbClr val="000000"/>
                  </a:outerShdw>
                </a:effectLst>
                <a:latin typeface="楷体_GB2312" pitchFamily="49" charset="-122"/>
                <a:ea typeface="楷体_GB2312" pitchFamily="49" charset="-122"/>
              </a:rPr>
              <a:t>没有被血液或体液污染的废弃物，可按一般性废弃物处理。 </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2"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6000" b="1" i="0" u="none" strike="noStrike" kern="0" cap="none" spc="0" normalizeH="0" baseline="0" noProof="0" smtClean="0">
                <a:ln>
                  <a:noFill/>
                </a:ln>
                <a:solidFill>
                  <a:srgbClr val="99FF33"/>
                </a:solidFill>
                <a:effectLst>
                  <a:outerShdw blurRad="38100" dist="38100" dir="2700000" algn="tl">
                    <a:srgbClr val="000000"/>
                  </a:outerShdw>
                </a:effectLst>
                <a:uLnTx/>
                <a:uFillTx/>
                <a:latin typeface="+mj-lt"/>
                <a:ea typeface="+mj-ea"/>
                <a:cs typeface="+mj-cs"/>
              </a:rPr>
              <a:t>什么是职业暴露？</a:t>
            </a:r>
            <a:endParaRPr kumimoji="1" lang="zh-CN" altLang="en-US" sz="6000" b="1" i="0" u="none" strike="noStrike" kern="0" cap="none" spc="0" normalizeH="0" baseline="0" noProof="0" smtClean="0">
              <a:ln>
                <a:noFill/>
              </a:ln>
              <a:solidFill>
                <a:srgbClr val="99FF33"/>
              </a:solidFill>
              <a:effectLst>
                <a:outerShdw blurRad="38100" dist="38100" dir="2700000" algn="tl">
                  <a:srgbClr val="000000"/>
                </a:outerShdw>
              </a:effectLst>
              <a:uLnTx/>
              <a:uFillTx/>
              <a:latin typeface="+mj-lt"/>
              <a:ea typeface="+mj-ea"/>
              <a:cs typeface="+mj-cs"/>
            </a:endParaRPr>
          </a:p>
        </p:txBody>
      </p:sp>
      <p:sp>
        <p:nvSpPr>
          <p:cNvPr id="66563" name="Rectangle 3"/>
          <p:cNvSpPr>
            <a:spLocks noGrp="1" noChangeArrowheads="1"/>
          </p:cNvSpPr>
          <p:nvPr>
            <p:ph idx="1"/>
          </p:nvPr>
        </p:nvSpPr>
        <p:spPr/>
        <p:txBody>
          <a:bodyPr vert="horz" wrap="square" lIns="91440" tIns="45720" rIns="91440" bIns="45720" numCol="1" anchor="t" anchorCtr="0" compatLnSpc="1"/>
          <a:lstStyle/>
          <a:p>
            <a:pPr eaLnBrk="1" hangingPunct="1"/>
            <a:r>
              <a:rPr lang="zh-CN" altLang="en-US" dirty="0">
                <a:solidFill>
                  <a:srgbClr val="FFFF66"/>
                </a:solidFill>
                <a:effectLst>
                  <a:outerShdw blurRad="38100" dist="38100" dir="2700000">
                    <a:srgbClr val="000000"/>
                  </a:outerShdw>
                </a:effectLst>
              </a:rPr>
              <a:t>     </a:t>
            </a:r>
            <a:r>
              <a:rPr lang="zh-CN" altLang="en-US" dirty="0">
                <a:effectLst>
                  <a:outerShdw blurRad="38100" dist="38100" dir="2700000">
                    <a:srgbClr val="000000"/>
                  </a:outerShdw>
                </a:effectLst>
                <a:latin typeface="楷体_GB2312" pitchFamily="49" charset="-122"/>
                <a:ea typeface="楷体_GB2312" pitchFamily="49" charset="-122"/>
              </a:rPr>
              <a:t>职业暴露是指实验室、医护、预防保健人员以及有关的公安、劳教监管工作人员，在从事艾滋病防治工作过程中意外地被艾滋病毒感染者或艾滋病患者的血液、体液污染了破损的皮肤或非胃肠道粘膜，或被</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血液、体液、培养物污染了的针头及其它锐器刺破皮肤，有可能被艾滋病病毒感染的情况。</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职业暴露常见人群</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1267" name="Rectangle 3"/>
          <p:cNvSpPr>
            <a:spLocks noGrp="1" noChangeArrowheads="1"/>
          </p:cNvSpPr>
          <p:nvPr>
            <p:ph idx="1"/>
          </p:nvPr>
        </p:nvSpPr>
        <p:spPr/>
        <p:txBody>
          <a:bodyPr vert="horz" wrap="square" lIns="91440" tIns="45720" rIns="91440" bIns="45720" numCol="1" anchor="t" anchorCtr="0" compatLnSpc="1"/>
          <a:lstStyle/>
          <a:p>
            <a:pPr marL="609600" indent="-609600" eaLnBrk="1" hangingPunct="1">
              <a:lnSpc>
                <a:spcPct val="90000"/>
              </a:lnSpc>
            </a:pPr>
            <a:r>
              <a:rPr lang="zh-CN" altLang="en-US" dirty="0">
                <a:effectLst>
                  <a:outerShdw blurRad="38100" dist="38100" dir="2700000">
                    <a:srgbClr val="000000"/>
                  </a:outerShdw>
                </a:effectLst>
                <a:latin typeface="楷体_GB2312" pitchFamily="49" charset="-122"/>
                <a:ea typeface="楷体_GB2312" pitchFamily="49" charset="-122"/>
              </a:rPr>
              <a:t>护理人员在给</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感染者或艾滋病人抽血、注射时，被针头刺伤；或其伤口接触到感染者或病人的血液、含血体液等。</a:t>
            </a:r>
            <a:endParaRPr lang="zh-CN" altLang="en-US" dirty="0">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pPr>
            <a:r>
              <a:rPr lang="zh-CN" altLang="en-US" dirty="0">
                <a:effectLst>
                  <a:outerShdw blurRad="38100" dist="38100" dir="2700000">
                    <a:srgbClr val="000000"/>
                  </a:outerShdw>
                </a:effectLst>
                <a:latin typeface="楷体_GB2312" pitchFamily="49" charset="-122"/>
                <a:ea typeface="楷体_GB2312" pitchFamily="49" charset="-122"/>
              </a:rPr>
              <a:t>外科或妇产科医生在给</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感染者或艾滋病人做手术时，被手术刀割伤或被缝合针刺伤；</a:t>
            </a:r>
            <a:endParaRPr lang="zh-CN" altLang="en-US" dirty="0">
              <a:effectLst>
                <a:outerShdw blurRad="38100" dist="38100" dir="2700000">
                  <a:srgbClr val="000000"/>
                </a:outerShdw>
              </a:effectLst>
              <a:latin typeface="楷体_GB2312" pitchFamily="49" charset="-122"/>
              <a:ea typeface="楷体_GB2312" pitchFamily="49" charset="-122"/>
            </a:endParaRPr>
          </a:p>
          <a:p>
            <a:pPr marL="609600" indent="-609600" eaLnBrk="1" hangingPunct="1">
              <a:lnSpc>
                <a:spcPct val="90000"/>
              </a:lnSpc>
            </a:pPr>
            <a:r>
              <a:rPr lang="zh-CN" altLang="en-US" dirty="0">
                <a:effectLst>
                  <a:outerShdw blurRad="38100" dist="38100" dir="2700000">
                    <a:srgbClr val="000000"/>
                  </a:outerShdw>
                </a:effectLst>
                <a:latin typeface="楷体_GB2312" pitchFamily="49" charset="-122"/>
                <a:ea typeface="楷体_GB2312" pitchFamily="49" charset="-122"/>
              </a:rPr>
              <a:t>口腔医生在给</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感染者或艾滋病人拔牙或镶牙时，被病人的牙齿刮伤或被医疗器具损伤；</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职业暴露常见人群</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2291" name="Rectangle 3"/>
          <p:cNvSpPr>
            <a:spLocks noGrp="1" noChangeArrowheads="1"/>
          </p:cNvSpPr>
          <p:nvPr>
            <p:ph idx="1"/>
          </p:nvPr>
        </p:nvSpPr>
        <p:spPr/>
        <p:txBody>
          <a:bodyPr vert="horz" wrap="square" lIns="91440" tIns="45720" rIns="91440" bIns="45720" numCol="1" anchor="t" anchorCtr="0" compatLnSpc="1"/>
          <a:lstStyle/>
          <a:p>
            <a:pPr eaLnBrk="1" hangingPunct="1">
              <a:lnSpc>
                <a:spcPct val="90000"/>
              </a:lnSpc>
            </a:pPr>
            <a:r>
              <a:rPr lang="zh-CN" altLang="en-US" sz="2800" dirty="0">
                <a:effectLst>
                  <a:outerShdw blurRad="38100" dist="38100" dir="2700000">
                    <a:srgbClr val="000000"/>
                  </a:outerShdw>
                </a:effectLst>
                <a:latin typeface="楷体_GB2312" pitchFamily="49" charset="-122"/>
                <a:ea typeface="楷体_GB2312" pitchFamily="49" charset="-122"/>
              </a:rPr>
              <a:t>血库或化验室的工作人员被带有</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的针头或玻璃损伤；或有伤口的部位接触到被</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污染的血液、含血体液；</a:t>
            </a:r>
            <a:endParaRPr lang="zh-CN" altLang="en-US" sz="2800" dirty="0">
              <a:effectLst>
                <a:outerShdw blurRad="38100" dist="38100" dir="2700000">
                  <a:srgbClr val="000000"/>
                </a:outerShdw>
              </a:effectLst>
              <a:latin typeface="楷体_GB2312" pitchFamily="49" charset="-122"/>
              <a:ea typeface="楷体_GB2312" pitchFamily="49" charset="-122"/>
            </a:endParaRPr>
          </a:p>
          <a:p>
            <a:pPr eaLnBrk="1" hangingPunct="1">
              <a:lnSpc>
                <a:spcPct val="90000"/>
              </a:lnSpc>
            </a:pPr>
            <a:r>
              <a:rPr lang="zh-CN" altLang="en-US" sz="2800" dirty="0">
                <a:effectLst>
                  <a:outerShdw blurRad="38100" dist="38100" dir="2700000">
                    <a:srgbClr val="000000"/>
                  </a:outerShdw>
                </a:effectLst>
                <a:latin typeface="楷体_GB2312" pitchFamily="49" charset="-122"/>
                <a:ea typeface="楷体_GB2312" pitchFamily="49" charset="-122"/>
              </a:rPr>
              <a:t>尸检人员在给</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感染者或艾滋病人做尸检时，被手术刀割伤；</a:t>
            </a:r>
            <a:endParaRPr lang="zh-CN" altLang="en-US" sz="2800" dirty="0">
              <a:effectLst>
                <a:outerShdw blurRad="38100" dist="38100" dir="2700000">
                  <a:srgbClr val="000000"/>
                </a:outerShdw>
              </a:effectLst>
              <a:latin typeface="楷体_GB2312" pitchFamily="49" charset="-122"/>
              <a:ea typeface="楷体_GB2312" pitchFamily="49" charset="-122"/>
            </a:endParaRPr>
          </a:p>
          <a:p>
            <a:pPr eaLnBrk="1" hangingPunct="1">
              <a:lnSpc>
                <a:spcPct val="90000"/>
              </a:lnSpc>
            </a:pPr>
            <a:r>
              <a:rPr lang="zh-CN" altLang="en-US" sz="2800" dirty="0">
                <a:effectLst>
                  <a:outerShdw blurRad="38100" dist="38100" dir="2700000">
                    <a:srgbClr val="000000"/>
                  </a:outerShdw>
                </a:effectLst>
                <a:latin typeface="楷体_GB2312" pitchFamily="49" charset="-122"/>
                <a:ea typeface="楷体_GB2312" pitchFamily="49" charset="-122"/>
              </a:rPr>
              <a:t>血液透析人员的伤口接触到</a:t>
            </a: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感染者或艾滋病人的血液、含血体液；</a:t>
            </a:r>
            <a:endParaRPr lang="zh-CN" altLang="en-US" sz="2800" dirty="0">
              <a:effectLst>
                <a:outerShdw blurRad="38100" dist="38100" dir="2700000">
                  <a:srgbClr val="000000"/>
                </a:outerShdw>
              </a:effectLst>
              <a:latin typeface="楷体_GB2312" pitchFamily="49" charset="-122"/>
              <a:ea typeface="楷体_GB2312" pitchFamily="49" charset="-122"/>
            </a:endParaRPr>
          </a:p>
          <a:p>
            <a:pPr eaLnBrk="1" hangingPunct="1">
              <a:lnSpc>
                <a:spcPct val="90000"/>
              </a:lnSpc>
            </a:pPr>
            <a:r>
              <a:rPr lang="en-US" altLang="zh-CN" sz="2800" dirty="0">
                <a:effectLst>
                  <a:outerShdw blurRad="38100" dist="38100" dir="2700000">
                    <a:srgbClr val="000000"/>
                  </a:outerShdw>
                </a:effectLst>
                <a:latin typeface="楷体_GB2312" pitchFamily="49" charset="-122"/>
                <a:ea typeface="楷体_GB2312" pitchFamily="49" charset="-122"/>
              </a:rPr>
              <a:t>HIV</a:t>
            </a:r>
            <a:r>
              <a:rPr lang="zh-CN" altLang="en-US" sz="2800" dirty="0">
                <a:effectLst>
                  <a:outerShdw blurRad="38100" dist="38100" dir="2700000">
                    <a:srgbClr val="000000"/>
                  </a:outerShdw>
                </a:effectLst>
                <a:latin typeface="楷体_GB2312" pitchFamily="49" charset="-122"/>
                <a:ea typeface="楷体_GB2312" pitchFamily="49" charset="-122"/>
              </a:rPr>
              <a:t>感染者和艾滋病人的血液或含血体液溅到医务人员的眼睛里。</a:t>
            </a:r>
            <a:endParaRPr lang="zh-CN" altLang="en-US" sz="2800"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0"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职业暴露感染</a:t>
            </a: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HIV</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的可能性</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68611" name="Rectangle 3"/>
          <p:cNvSpPr>
            <a:spLocks noGrp="1" noChangeArrowheads="1"/>
          </p:cNvSpPr>
          <p:nvPr>
            <p:ph idx="1"/>
          </p:nvPr>
        </p:nvSpPr>
        <p:spPr/>
        <p:txBody>
          <a:bodyPr vert="horz" wrap="square" lIns="91440" tIns="45720" rIns="91440" bIns="45720" numCol="1" anchor="t" anchorCtr="0" compatLnSpc="1"/>
          <a:lstStyle/>
          <a:p>
            <a:pPr eaLnBrk="1" hangingPunct="1"/>
            <a:endParaRPr lang="zh-CN" altLang="en-US" dirty="0">
              <a:effectLst>
                <a:outerShdw blurRad="38100" dist="38100" dir="2700000">
                  <a:srgbClr val="000000"/>
                </a:outerShdw>
              </a:effectLst>
            </a:endParaRPr>
          </a:p>
          <a:p>
            <a:pPr eaLnBrk="1" hangingPunct="1"/>
            <a:r>
              <a:rPr lang="zh-CN" altLang="en-US" dirty="0">
                <a:effectLst>
                  <a:outerShdw blurRad="38100" dist="38100" dir="2700000">
                    <a:srgbClr val="000000"/>
                  </a:outerShdw>
                </a:effectLst>
              </a:rPr>
              <a:t>       </a:t>
            </a:r>
            <a:r>
              <a:rPr lang="zh-CN" altLang="en-US" dirty="0">
                <a:effectLst>
                  <a:outerShdw blurRad="38100" dist="38100" dir="2700000">
                    <a:srgbClr val="000000"/>
                  </a:outerShdw>
                </a:effectLst>
                <a:latin typeface="楷体_GB2312" pitchFamily="49" charset="-122"/>
                <a:ea typeface="楷体_GB2312" pitchFamily="49" charset="-122"/>
              </a:rPr>
              <a:t>对职业暴露</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感染率的研究表明，经皮肤暴露或黏膜暴露而感染</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风险的几率平均小于</a:t>
            </a:r>
            <a:r>
              <a:rPr lang="en-US" altLang="zh-CN" dirty="0">
                <a:effectLst>
                  <a:outerShdw blurRad="38100" dist="38100" dir="2700000">
                    <a:srgbClr val="000000"/>
                  </a:outerShdw>
                </a:effectLst>
                <a:latin typeface="楷体_GB2312" pitchFamily="49" charset="-122"/>
                <a:ea typeface="楷体_GB2312" pitchFamily="49" charset="-122"/>
              </a:rPr>
              <a:t>0.5% </a:t>
            </a:r>
            <a:r>
              <a:rPr lang="zh-CN" altLang="en-US" dirty="0">
                <a:effectLst>
                  <a:outerShdw blurRad="38100" dist="38100" dir="2700000">
                    <a:srgbClr val="000000"/>
                  </a:outerShdw>
                </a:effectLst>
                <a:latin typeface="楷体_GB2312" pitchFamily="49" charset="-122"/>
                <a:ea typeface="楷体_GB2312" pitchFamily="49" charset="-122"/>
              </a:rPr>
              <a:t>。据有关研究表明，皮肤破损平均感染率为	</a:t>
            </a:r>
            <a:r>
              <a:rPr lang="en-US" altLang="zh-CN" dirty="0">
                <a:effectLst>
                  <a:outerShdw blurRad="38100" dist="38100" dir="2700000">
                    <a:srgbClr val="000000"/>
                  </a:outerShdw>
                </a:effectLst>
                <a:latin typeface="楷体_GB2312" pitchFamily="49" charset="-122"/>
                <a:ea typeface="楷体_GB2312" pitchFamily="49" charset="-122"/>
              </a:rPr>
              <a:t>0.33%</a:t>
            </a:r>
            <a:r>
              <a:rPr lang="zh-CN" altLang="en-US" dirty="0">
                <a:effectLst>
                  <a:outerShdw blurRad="38100" dist="38100" dir="2700000">
                    <a:srgbClr val="000000"/>
                  </a:outerShdw>
                </a:effectLst>
                <a:latin typeface="楷体_GB2312" pitchFamily="49" charset="-122"/>
                <a:ea typeface="楷体_GB2312" pitchFamily="49" charset="-122"/>
              </a:rPr>
              <a:t>；粘膜接触平均感染率为</a:t>
            </a:r>
            <a:r>
              <a:rPr lang="en-US" altLang="zh-CN" dirty="0">
                <a:effectLst>
                  <a:outerShdw blurRad="38100" dist="38100" dir="2700000">
                    <a:srgbClr val="000000"/>
                  </a:outerShdw>
                </a:effectLst>
                <a:latin typeface="楷体_GB2312" pitchFamily="49" charset="-122"/>
                <a:ea typeface="楷体_GB2312" pitchFamily="49" charset="-122"/>
              </a:rPr>
              <a:t>0.09%</a:t>
            </a:r>
            <a:r>
              <a:rPr lang="zh-CN" altLang="en-US" dirty="0">
                <a:effectLst>
                  <a:outerShdw blurRad="38100" dist="38100" dir="2700000">
                    <a:srgbClr val="000000"/>
                  </a:outerShdw>
                </a:effectLst>
                <a:latin typeface="楷体_GB2312" pitchFamily="49" charset="-122"/>
                <a:ea typeface="楷体_GB2312" pitchFamily="49" charset="-122"/>
              </a:rPr>
              <a:t>。</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不会发生职业暴露的情况</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3315" name="Rectangle 3"/>
          <p:cNvSpPr>
            <a:spLocks noGrp="1" noChangeArrowheads="1"/>
          </p:cNvSpPr>
          <p:nvPr>
            <p:ph idx="1"/>
          </p:nvPr>
        </p:nvSpPr>
        <p:spPr/>
        <p:txBody>
          <a:bodyPr vert="horz" wrap="square" lIns="91440" tIns="45720" rIns="91440" bIns="45720" numCol="1" anchor="t" anchorCtr="0" compatLnSpc="1"/>
          <a:lstStyle/>
          <a:p>
            <a:pPr eaLnBrk="1" hangingPunct="1"/>
            <a:endParaRPr lang="zh-CN" altLang="en-US" dirty="0">
              <a:effectLst>
                <a:outerShdw blurRad="38100" dist="38100" dir="2700000">
                  <a:srgbClr val="000000"/>
                </a:outerShdw>
              </a:effectLst>
            </a:endParaRPr>
          </a:p>
          <a:p>
            <a:pPr eaLnBrk="1" hangingPunct="1"/>
            <a:r>
              <a:rPr lang="zh-CN" altLang="en-US" dirty="0">
                <a:effectLst>
                  <a:outerShdw blurRad="38100" dist="38100" dir="2700000">
                    <a:srgbClr val="000000"/>
                  </a:outerShdw>
                </a:effectLst>
                <a:latin typeface="楷体_GB2312" pitchFamily="49" charset="-122"/>
                <a:ea typeface="楷体_GB2312" pitchFamily="49" charset="-122"/>
              </a:rPr>
              <a:t>在不直接接触血液和感染性体液的情况下给</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感染者或艾滋病人做常规体检；</a:t>
            </a:r>
            <a:endParaRPr lang="zh-CN" altLang="en-US" dirty="0">
              <a:effectLst>
                <a:outerShdw blurRad="38100" dist="38100" dir="2700000">
                  <a:srgbClr val="000000"/>
                </a:outerShdw>
              </a:effectLst>
              <a:latin typeface="楷体_GB2312" pitchFamily="49" charset="-122"/>
              <a:ea typeface="楷体_GB2312" pitchFamily="49" charset="-122"/>
            </a:endParaRPr>
          </a:p>
          <a:p>
            <a:pPr eaLnBrk="1" hangingPunct="1"/>
            <a:r>
              <a:rPr lang="zh-CN" altLang="en-US" dirty="0">
                <a:effectLst>
                  <a:outerShdw blurRad="38100" dist="38100" dir="2700000">
                    <a:srgbClr val="000000"/>
                  </a:outerShdw>
                </a:effectLst>
                <a:latin typeface="楷体_GB2312" pitchFamily="49" charset="-122"/>
                <a:ea typeface="楷体_GB2312" pitchFamily="49" charset="-122"/>
              </a:rPr>
              <a:t>接触到</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感染者或艾滋病人的尿液或汗液；</a:t>
            </a:r>
            <a:endParaRPr lang="zh-CN" altLang="en-US" dirty="0">
              <a:effectLst>
                <a:outerShdw blurRad="38100" dist="38100" dir="2700000">
                  <a:srgbClr val="000000"/>
                </a:outerShdw>
              </a:effectLst>
              <a:latin typeface="楷体_GB2312" pitchFamily="49" charset="-122"/>
              <a:ea typeface="楷体_GB2312" pitchFamily="49" charset="-122"/>
            </a:endParaRPr>
          </a:p>
          <a:p>
            <a:pPr eaLnBrk="1" hangingPunct="1"/>
            <a:r>
              <a:rPr lang="zh-CN" altLang="en-US" dirty="0">
                <a:effectLst>
                  <a:outerShdw blurRad="38100" dist="38100" dir="2700000">
                    <a:srgbClr val="000000"/>
                  </a:outerShdw>
                </a:effectLst>
                <a:latin typeface="楷体_GB2312" pitchFamily="49" charset="-122"/>
                <a:ea typeface="楷体_GB2312" pitchFamily="49" charset="-122"/>
              </a:rPr>
              <a:t>关怀</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感染者或艾滋病人，和他们谈话，握手。</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40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宋体" panose="02010600030101010101" pitchFamily="2" charset="-122"/>
                <a:ea typeface="+mj-ea"/>
                <a:cs typeface="+mj-cs"/>
              </a:rPr>
              <a:t>   </a:t>
            </a: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宋体" panose="02010600030101010101" pitchFamily="2" charset="-122"/>
                <a:ea typeface="+mj-ea"/>
                <a:cs typeface="+mj-cs"/>
              </a:rPr>
              <a:t>HIV</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宋体" panose="02010600030101010101" pitchFamily="2" charset="-122"/>
                <a:ea typeface="+mj-ea"/>
                <a:cs typeface="+mj-cs"/>
              </a:rPr>
              <a:t>职业暴露的危险性评估</a:t>
            </a:r>
            <a:endParaRPr kumimoji="0" lang="zh-CN" altLang="en-US" sz="48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宋体" panose="02010600030101010101" pitchFamily="2" charset="-122"/>
              <a:ea typeface="+mj-ea"/>
              <a:cs typeface="+mj-cs"/>
            </a:endParaRPr>
          </a:p>
        </p:txBody>
      </p:sp>
      <p:sp>
        <p:nvSpPr>
          <p:cNvPr id="17411" name="Rectangle 3"/>
          <p:cNvSpPr>
            <a:spLocks noGrp="1" noChangeArrowheads="1"/>
          </p:cNvSpPr>
          <p:nvPr>
            <p:ph idx="1"/>
          </p:nvPr>
        </p:nvSpPr>
        <p:spPr>
          <a:xfrm>
            <a:off x="1371600" y="2438400"/>
            <a:ext cx="7772400" cy="4114800"/>
          </a:xfrm>
        </p:spPr>
        <p:txBody>
          <a:bodyPr vert="horz" wrap="square" lIns="91440" tIns="45720" rIns="91440" bIns="45720" numCol="1" anchor="t" anchorCtr="0" compatLnSpc="1"/>
          <a:lstStyle/>
          <a:p>
            <a:pPr eaLnBrk="1" hangingPunct="1"/>
            <a:r>
              <a:rPr lang="zh-CN" altLang="en-US" dirty="0">
                <a:solidFill>
                  <a:srgbClr val="FFFFFF"/>
                </a:solidFill>
                <a:effectLst>
                  <a:outerShdw blurRad="38100" dist="38100" dir="2700000">
                    <a:srgbClr val="000000"/>
                  </a:outerShdw>
                </a:effectLst>
                <a:latin typeface="楷体_GB2312" pitchFamily="49" charset="-122"/>
                <a:ea typeface="楷体_GB2312" pitchFamily="49" charset="-122"/>
              </a:rPr>
              <a:t>它取决于接触的性质</a:t>
            </a:r>
            <a:endParaRPr lang="zh-CN" altLang="en-US" dirty="0">
              <a:solidFill>
                <a:srgbClr val="FFFFFF"/>
              </a:solidFill>
              <a:effectLst>
                <a:outerShdw blurRad="38100" dist="38100" dir="2700000">
                  <a:srgbClr val="000000"/>
                </a:outerShdw>
              </a:effectLst>
              <a:latin typeface="楷体_GB2312" pitchFamily="49" charset="-122"/>
              <a:ea typeface="楷体_GB2312" pitchFamily="49" charset="-122"/>
            </a:endParaRPr>
          </a:p>
          <a:p>
            <a:pPr eaLnBrk="1" hangingPunct="1"/>
            <a:endParaRPr lang="zh-CN" altLang="en-US" dirty="0">
              <a:solidFill>
                <a:srgbClr val="FFFFFF"/>
              </a:solidFill>
              <a:effectLst>
                <a:outerShdw blurRad="38100" dist="38100" dir="2700000">
                  <a:srgbClr val="000000"/>
                </a:outerShdw>
              </a:effectLst>
              <a:latin typeface="楷体_GB2312" pitchFamily="49" charset="-122"/>
              <a:ea typeface="楷体_GB2312" pitchFamily="49" charset="-122"/>
            </a:endParaRPr>
          </a:p>
          <a:p>
            <a:pPr eaLnBrk="1" hangingPunct="1"/>
            <a:r>
              <a:rPr lang="zh-CN" altLang="en-US" dirty="0">
                <a:solidFill>
                  <a:srgbClr val="FFFFFF"/>
                </a:solidFill>
                <a:effectLst>
                  <a:outerShdw blurRad="38100" dist="38100" dir="2700000">
                    <a:srgbClr val="000000"/>
                  </a:outerShdw>
                </a:effectLst>
                <a:latin typeface="楷体_GB2312" pitchFamily="49" charset="-122"/>
                <a:ea typeface="楷体_GB2312" pitchFamily="49" charset="-122"/>
              </a:rPr>
              <a:t>接触物的多少</a:t>
            </a:r>
            <a:endParaRPr lang="zh-CN" altLang="en-US" dirty="0">
              <a:solidFill>
                <a:srgbClr val="FFFFFF"/>
              </a:solidFill>
              <a:effectLst>
                <a:outerShdw blurRad="38100" dist="38100" dir="2700000">
                  <a:srgbClr val="000000"/>
                </a:outerShdw>
              </a:effectLst>
              <a:latin typeface="楷体_GB2312" pitchFamily="49" charset="-122"/>
              <a:ea typeface="楷体_GB2312" pitchFamily="49" charset="-122"/>
            </a:endParaRPr>
          </a:p>
          <a:p>
            <a:pPr eaLnBrk="1" hangingPunct="1"/>
            <a:endParaRPr lang="zh-CN" altLang="en-US" dirty="0">
              <a:solidFill>
                <a:srgbClr val="FFFFFF"/>
              </a:solidFill>
              <a:effectLst>
                <a:outerShdw blurRad="38100" dist="38100" dir="2700000">
                  <a:srgbClr val="000000"/>
                </a:outerShdw>
              </a:effectLst>
              <a:latin typeface="楷体_GB2312" pitchFamily="49" charset="-122"/>
              <a:ea typeface="楷体_GB2312" pitchFamily="49" charset="-122"/>
            </a:endParaRPr>
          </a:p>
          <a:p>
            <a:pPr eaLnBrk="1" hangingPunct="1"/>
            <a:r>
              <a:rPr lang="zh-CN" altLang="en-US" dirty="0">
                <a:solidFill>
                  <a:srgbClr val="FFFFFF"/>
                </a:solidFill>
                <a:effectLst>
                  <a:outerShdw blurRad="38100" dist="38100" dir="2700000">
                    <a:srgbClr val="000000"/>
                  </a:outerShdw>
                </a:effectLst>
                <a:latin typeface="楷体_GB2312" pitchFamily="49" charset="-122"/>
                <a:ea typeface="楷体_GB2312" pitchFamily="49" charset="-122"/>
              </a:rPr>
              <a:t>在接触物中所含</a:t>
            </a:r>
            <a:r>
              <a:rPr lang="en-US" altLang="zh-CN" dirty="0">
                <a:solidFill>
                  <a:srgbClr val="FFFFFF"/>
                </a:solidFill>
                <a:effectLst>
                  <a:outerShdw blurRad="38100" dist="38100" dir="2700000">
                    <a:srgbClr val="000000"/>
                  </a:outerShdw>
                </a:effectLst>
                <a:latin typeface="楷体_GB2312" pitchFamily="49" charset="-122"/>
                <a:ea typeface="楷体_GB2312" pitchFamily="49" charset="-122"/>
              </a:rPr>
              <a:t>HIV</a:t>
            </a:r>
            <a:r>
              <a:rPr lang="zh-CN" altLang="en-US" dirty="0">
                <a:solidFill>
                  <a:srgbClr val="FFFFFF"/>
                </a:solidFill>
                <a:effectLst>
                  <a:outerShdw blurRad="38100" dist="38100" dir="2700000">
                    <a:srgbClr val="000000"/>
                  </a:outerShdw>
                </a:effectLst>
                <a:latin typeface="楷体_GB2312" pitchFamily="49" charset="-122"/>
                <a:ea typeface="楷体_GB2312" pitchFamily="49" charset="-122"/>
              </a:rPr>
              <a:t>的浓度等</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a:spLocks noGrp="1" noRot="1" noChangeArrowheads="1"/>
          </p:cNvSpPr>
          <p:nvPr>
            <p:ph type="title"/>
          </p:nvPr>
        </p:nvSpPr>
        <p:spPr>
          <a:xfrm>
            <a:off x="1371600" y="228600"/>
            <a:ext cx="7772400" cy="1143000"/>
          </a:xfrm>
        </p:spPr>
        <p:txBody>
          <a:bodyPr vert="horz" wrap="square" lIns="91440" tIns="45720" rIns="91440" bIns="45720" numCol="1" anchor="ctr" anchorCtr="0" compatLnSpc="1"/>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HIV</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职业暴露的危险性</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20483" name="Rectangle 3"/>
          <p:cNvSpPr>
            <a:spLocks noGrp="1" noChangeArrowheads="1"/>
          </p:cNvSpPr>
          <p:nvPr>
            <p:ph idx="1"/>
          </p:nvPr>
        </p:nvSpPr>
        <p:spPr/>
        <p:txBody>
          <a:bodyPr vert="horz" wrap="square" lIns="91440" tIns="45720" rIns="91440" bIns="45720" numCol="1" anchor="t" anchorCtr="0" compatLnSpc="1"/>
          <a:lstStyle/>
          <a:p>
            <a:pPr algn="just" eaLnBrk="1" hangingPunct="1">
              <a:buNone/>
            </a:pPr>
            <a:r>
              <a:rPr lang="zh-CN" altLang="en-US" b="1" dirty="0">
                <a:effectLst>
                  <a:outerShdw blurRad="38100" dist="38100" dir="2700000">
                    <a:srgbClr val="000000"/>
                  </a:outerShdw>
                </a:effectLst>
                <a:latin typeface="楷体_GB2312" pitchFamily="49" charset="-122"/>
                <a:ea typeface="楷体_GB2312" pitchFamily="49" charset="-122"/>
              </a:rPr>
              <a:t>针头刺伤后的危险性包括</a:t>
            </a:r>
            <a:endParaRPr lang="zh-CN" altLang="en-US" b="1" dirty="0">
              <a:effectLst>
                <a:outerShdw blurRad="38100" dist="38100" dir="2700000">
                  <a:srgbClr val="000000"/>
                </a:outerShdw>
              </a:effectLst>
              <a:latin typeface="楷体_GB2312" pitchFamily="49" charset="-122"/>
              <a:ea typeface="楷体_GB2312" pitchFamily="49" charset="-122"/>
            </a:endParaRPr>
          </a:p>
          <a:p>
            <a:pPr algn="just" eaLnBrk="1" hangingPunct="1"/>
            <a:r>
              <a:rPr lang="zh-CN" altLang="en-US" dirty="0">
                <a:effectLst>
                  <a:outerShdw blurRad="38100" dist="38100" dir="2700000">
                    <a:srgbClr val="000000"/>
                  </a:outerShdw>
                </a:effectLst>
                <a:latin typeface="楷体_GB2312" pitchFamily="49" charset="-122"/>
                <a:ea typeface="楷体_GB2312" pitchFamily="49" charset="-122"/>
              </a:rPr>
              <a:t>刺伤的深度</a:t>
            </a:r>
            <a:endParaRPr lang="zh-CN" altLang="en-US" dirty="0">
              <a:effectLst>
                <a:outerShdw blurRad="38100" dist="38100" dir="2700000">
                  <a:srgbClr val="000000"/>
                </a:outerShdw>
              </a:effectLst>
              <a:latin typeface="楷体_GB2312" pitchFamily="49" charset="-122"/>
              <a:ea typeface="楷体_GB2312" pitchFamily="49" charset="-122"/>
            </a:endParaRPr>
          </a:p>
          <a:p>
            <a:pPr algn="just" eaLnBrk="1" hangingPunct="1"/>
            <a:r>
              <a:rPr lang="zh-CN" altLang="en-US" dirty="0">
                <a:effectLst>
                  <a:outerShdw blurRad="38100" dist="38100" dir="2700000">
                    <a:srgbClr val="000000"/>
                  </a:outerShdw>
                </a:effectLst>
                <a:latin typeface="楷体_GB2312" pitchFamily="49" charset="-122"/>
                <a:ea typeface="楷体_GB2312" pitchFamily="49" charset="-122"/>
              </a:rPr>
              <a:t>有可见的血液从伤口溢出</a:t>
            </a:r>
            <a:endParaRPr lang="zh-CN" altLang="en-US" dirty="0">
              <a:effectLst>
                <a:outerShdw blurRad="38100" dist="38100" dir="2700000">
                  <a:srgbClr val="000000"/>
                </a:outerShdw>
              </a:effectLst>
              <a:latin typeface="楷体_GB2312" pitchFamily="49" charset="-122"/>
              <a:ea typeface="楷体_GB2312" pitchFamily="49" charset="-122"/>
            </a:endParaRPr>
          </a:p>
          <a:p>
            <a:pPr algn="just" eaLnBrk="1" hangingPunct="1"/>
            <a:r>
              <a:rPr lang="zh-CN" altLang="en-US" dirty="0">
                <a:effectLst>
                  <a:outerShdw blurRad="38100" dist="38100" dir="2700000">
                    <a:srgbClr val="000000"/>
                  </a:outerShdw>
                </a:effectLst>
                <a:latin typeface="楷体_GB2312" pitchFamily="49" charset="-122"/>
                <a:ea typeface="楷体_GB2312" pitchFamily="49" charset="-122"/>
              </a:rPr>
              <a:t>针头刺破了静脉和动脉</a:t>
            </a:r>
            <a:endParaRPr lang="zh-CN" altLang="en-US" dirty="0">
              <a:effectLst>
                <a:outerShdw blurRad="38100" dist="38100" dir="2700000">
                  <a:srgbClr val="000000"/>
                </a:outerShdw>
              </a:effectLst>
              <a:latin typeface="楷体_GB2312" pitchFamily="49" charset="-122"/>
              <a:ea typeface="楷体_GB2312" pitchFamily="49" charset="-122"/>
            </a:endParaRPr>
          </a:p>
          <a:p>
            <a:pPr algn="just" eaLnBrk="1" hangingPunct="1"/>
            <a:r>
              <a:rPr lang="zh-CN" altLang="en-US" dirty="0">
                <a:effectLst>
                  <a:outerShdw blurRad="38100" dist="38100" dir="2700000">
                    <a:srgbClr val="000000"/>
                  </a:outerShdw>
                </a:effectLst>
                <a:latin typeface="楷体_GB2312" pitchFamily="49" charset="-122"/>
                <a:ea typeface="楷体_GB2312" pitchFamily="49" charset="-122"/>
              </a:rPr>
              <a:t>污染源来自于晚期</a:t>
            </a:r>
            <a:r>
              <a:rPr lang="en-US" altLang="zh-CN" dirty="0">
                <a:effectLst>
                  <a:outerShdw blurRad="38100" dist="38100" dir="2700000">
                    <a:srgbClr val="000000"/>
                  </a:outerShdw>
                </a:effectLst>
                <a:latin typeface="楷体_GB2312" pitchFamily="49" charset="-122"/>
                <a:ea typeface="楷体_GB2312" pitchFamily="49" charset="-122"/>
              </a:rPr>
              <a:t>HIV</a:t>
            </a:r>
            <a:r>
              <a:rPr lang="zh-CN" altLang="en-US" dirty="0">
                <a:effectLst>
                  <a:outerShdw blurRad="38100" dist="38100" dir="2700000">
                    <a:srgbClr val="000000"/>
                  </a:outerShdw>
                </a:effectLst>
                <a:latin typeface="楷体_GB2312" pitchFamily="49" charset="-122"/>
                <a:ea typeface="楷体_GB2312" pitchFamily="49" charset="-122"/>
              </a:rPr>
              <a:t>感染者（推测是由于高病毒载量）</a:t>
            </a:r>
            <a:endParaRPr lang="zh-CN" altLang="en-US" dirty="0">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宋体"/>
        <a:cs typeface=""/>
      </a:majorFont>
      <a:minorFont>
        <a:latin typeface="Garamond"/>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Stream</Template>
  <TotalTime>0</TotalTime>
  <Words>3655</Words>
  <Application>WPS 演示</Application>
  <PresentationFormat>全屏显示(4:3)</PresentationFormat>
  <Paragraphs>253</Paragraphs>
  <Slides>29</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29</vt:i4>
      </vt:variant>
    </vt:vector>
  </HeadingPairs>
  <TitlesOfParts>
    <vt:vector size="40" baseType="lpstr">
      <vt:lpstr>Arial</vt:lpstr>
      <vt:lpstr>宋体</vt:lpstr>
      <vt:lpstr>Wingdings</vt:lpstr>
      <vt:lpstr>Garamond</vt:lpstr>
      <vt:lpstr>Times New Roman</vt:lpstr>
      <vt:lpstr>楷体_GB2312</vt:lpstr>
      <vt:lpstr>隶书</vt:lpstr>
      <vt:lpstr>微软雅黑</vt:lpstr>
      <vt:lpstr>Arial Unicode MS</vt:lpstr>
      <vt:lpstr>新宋体</vt:lpstr>
      <vt:lpstr>Stream</vt:lpstr>
      <vt:lpstr>职业暴露的评估与预防</vt:lpstr>
      <vt:lpstr>PowerPoint 演示文稿</vt:lpstr>
      <vt:lpstr>什么是职业暴露？</vt:lpstr>
      <vt:lpstr>职业暴露常见人群</vt:lpstr>
      <vt:lpstr>职业暴露常见人群</vt:lpstr>
      <vt:lpstr>职业暴露感染HIV的可能性</vt:lpstr>
      <vt:lpstr>不会发生职业暴露的情况</vt:lpstr>
      <vt:lpstr>   HIV职业暴露的危险性评估</vt:lpstr>
      <vt:lpstr>HIV职业暴露的危险性</vt:lpstr>
      <vt:lpstr>职业暴露后处理原则</vt:lpstr>
      <vt:lpstr>             风险的评估</vt:lpstr>
      <vt:lpstr>暴露的程度分级：</vt:lpstr>
      <vt:lpstr>暴露源的情况</vt:lpstr>
      <vt:lpstr>暴露后的预防用药推荐方案</vt:lpstr>
      <vt:lpstr>暴露源不明情况的处理</vt:lpstr>
      <vt:lpstr>暴露后预防咨询</vt:lpstr>
      <vt:lpstr>     暴露后的监测</vt:lpstr>
      <vt:lpstr>暴露后的随访</vt:lpstr>
      <vt:lpstr>随 访</vt:lpstr>
      <vt:lpstr>暴露后的药物预防</vt:lpstr>
      <vt:lpstr>机理</vt:lpstr>
      <vt:lpstr>时间</vt:lpstr>
      <vt:lpstr>方案</vt:lpstr>
      <vt:lpstr>疗程</vt:lpstr>
      <vt:lpstr>效果</vt:lpstr>
      <vt:lpstr>预防失败的原因</vt:lpstr>
      <vt:lpstr>怎样避免职业暴露：普遍性预防</vt:lpstr>
      <vt:lpstr>普遍性预防的原则（1）</vt:lpstr>
      <vt:lpstr>普遍性预防的原则（2）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陈锐</cp:lastModifiedBy>
  <cp:revision>15</cp:revision>
  <dcterms:created xsi:type="dcterms:W3CDTF">2020-02-16T15:26:00Z</dcterms:created>
  <dcterms:modified xsi:type="dcterms:W3CDTF">2020-04-30T02:09:59Z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2052-10.8.0.6423</vt:lpwstr>
  </property>
</Properties>
</file>